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305" r:id="rId5"/>
    <p:sldId id="289" r:id="rId6"/>
    <p:sldId id="308" r:id="rId7"/>
    <p:sldId id="318" r:id="rId8"/>
    <p:sldId id="312" r:id="rId9"/>
    <p:sldId id="309" r:id="rId10"/>
    <p:sldId id="310" r:id="rId11"/>
    <p:sldId id="311" r:id="rId12"/>
    <p:sldId id="313" r:id="rId13"/>
    <p:sldId id="314" r:id="rId14"/>
    <p:sldId id="316" r:id="rId15"/>
    <p:sldId id="315" r:id="rId16"/>
    <p:sldId id="317" r:id="rId17"/>
    <p:sldId id="319" r:id="rId18"/>
    <p:sldId id="322" r:id="rId19"/>
    <p:sldId id="320" r:id="rId20"/>
    <p:sldId id="321" r:id="rId21"/>
    <p:sldId id="286" r:id="rId22"/>
    <p:sldId id="276" r:id="rId2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Source sans Pro"/>
        <a:ea typeface="Source sans Pro"/>
        <a:cs typeface="Source sans Pro"/>
        <a:sym typeface="Source sans Pro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Source sans Pro"/>
        <a:ea typeface="Source sans Pro"/>
        <a:cs typeface="Source sans Pro"/>
        <a:sym typeface="Source sans Pro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Source sans Pro"/>
        <a:ea typeface="Source sans Pro"/>
        <a:cs typeface="Source sans Pro"/>
        <a:sym typeface="Source sans Pro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Source sans Pro"/>
        <a:ea typeface="Source sans Pro"/>
        <a:cs typeface="Source sans Pro"/>
        <a:sym typeface="Source sans Pro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Source sans Pro"/>
        <a:ea typeface="Source sans Pro"/>
        <a:cs typeface="Source sans Pro"/>
        <a:sym typeface="Source sans Pro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Source sans Pro"/>
        <a:ea typeface="Source sans Pro"/>
        <a:cs typeface="Source sans Pro"/>
        <a:sym typeface="Source sans Pro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Source sans Pro"/>
        <a:ea typeface="Source sans Pro"/>
        <a:cs typeface="Source sans Pro"/>
        <a:sym typeface="Source sans Pro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Source sans Pro"/>
        <a:ea typeface="Source sans Pro"/>
        <a:cs typeface="Source sans Pro"/>
        <a:sym typeface="Source sans Pro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Source sans Pro"/>
        <a:ea typeface="Source sans Pro"/>
        <a:cs typeface="Source sans Pro"/>
        <a:sym typeface="Source sans Pro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dek Vala" initials="RV" lastIdx="2" clrIdx="0">
    <p:extLst>
      <p:ext uri="{19B8F6BF-5375-455C-9EA6-DF929625EA0E}">
        <p15:presenceInfo xmlns:p15="http://schemas.microsoft.com/office/powerpoint/2012/main" userId="S::vala@utb.cz::bb903c5a-e130-4e4a-8840-3b3abc620dd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Source sans Pro"/>
          <a:ea typeface="Source sans Pro"/>
          <a:cs typeface="Source sans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Source sans Pro"/>
          <a:ea typeface="Source sans Pro"/>
          <a:cs typeface="Source sans Pro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67"/>
    <p:restoredTop sz="94609"/>
  </p:normalViewPr>
  <p:slideViewPr>
    <p:cSldViewPr snapToGrid="0">
      <p:cViewPr varScale="1">
        <p:scale>
          <a:sx n="86" d="100"/>
          <a:sy n="86" d="100"/>
        </p:scale>
        <p:origin x="1440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327456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01951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názvu"/>
          <p:cNvSpPr txBox="1">
            <a:spLocks noGrp="1"/>
          </p:cNvSpPr>
          <p:nvPr>
            <p:ph type="title"/>
          </p:nvPr>
        </p:nvSpPr>
        <p:spPr>
          <a:xfrm>
            <a:off x="914400" y="2130425"/>
            <a:ext cx="10363200" cy="1470026"/>
          </a:xfrm>
          <a:prstGeom prst="rect">
            <a:avLst/>
          </a:prstGeom>
        </p:spPr>
        <p:txBody>
          <a:bodyPr/>
          <a:lstStyle/>
          <a:p>
            <a:r>
              <a:t>Text názvu</a:t>
            </a:r>
          </a:p>
        </p:txBody>
      </p:sp>
      <p:sp>
        <p:nvSpPr>
          <p:cNvPr id="12" name="Text úrovně 1…"/>
          <p:cNvSpPr txBox="1">
            <a:spLocks noGrp="1"/>
          </p:cNvSpPr>
          <p:nvPr>
            <p:ph type="body" sz="quarter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13" name="Číslo snímku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 názvu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názvu</a:t>
            </a:r>
          </a:p>
        </p:txBody>
      </p:sp>
      <p:sp>
        <p:nvSpPr>
          <p:cNvPr id="39" name="Text úrovně 1…"/>
          <p:cNvSpPr txBox="1">
            <a:spLocks noGrp="1"/>
          </p:cNvSpPr>
          <p:nvPr>
            <p:ph type="body" sz="half" idx="1"/>
          </p:nvPr>
        </p:nvSpPr>
        <p:spPr>
          <a:xfrm>
            <a:off x="609600" y="1600200"/>
            <a:ext cx="5384800" cy="4525964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40" name="Číslo snímku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 názvu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názvu</a:t>
            </a:r>
          </a:p>
        </p:txBody>
      </p:sp>
      <p:sp>
        <p:nvSpPr>
          <p:cNvPr id="48" name="Text úrovně 1…"/>
          <p:cNvSpPr txBox="1">
            <a:spLocks noGrp="1"/>
          </p:cNvSpPr>
          <p:nvPr>
            <p:ph type="body" sz="quarter" idx="1"/>
          </p:nvPr>
        </p:nvSpPr>
        <p:spPr>
          <a:xfrm>
            <a:off x="609600" y="1535112"/>
            <a:ext cx="5386917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 b="1"/>
            </a:lvl1pPr>
            <a:lvl2pPr marL="0" indent="457200">
              <a:spcBef>
                <a:spcPts val="500"/>
              </a:spcBef>
              <a:buSzTx/>
              <a:buFontTx/>
              <a:buNone/>
              <a:defRPr sz="2400" b="1"/>
            </a:lvl2pPr>
            <a:lvl3pPr marL="0" indent="914400">
              <a:spcBef>
                <a:spcPts val="500"/>
              </a:spcBef>
              <a:buSzTx/>
              <a:buFontTx/>
              <a:buNone/>
              <a:defRPr sz="2400" b="1"/>
            </a:lvl3pPr>
            <a:lvl4pPr marL="0" indent="1371600">
              <a:spcBef>
                <a:spcPts val="500"/>
              </a:spcBef>
              <a:buSzTx/>
              <a:buFontTx/>
              <a:buNone/>
              <a:defRPr sz="2400" b="1"/>
            </a:lvl4pPr>
            <a:lvl5pPr marL="0" indent="1828800">
              <a:spcBef>
                <a:spcPts val="500"/>
              </a:spcBef>
              <a:buSzTx/>
              <a:buFontTx/>
              <a:buNone/>
              <a:defRPr sz="2400" b="1"/>
            </a:lvl5pPr>
          </a:lstStyle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93368" y="1535112"/>
            <a:ext cx="5389034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Číslo snímku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 názvu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názvu</a:t>
            </a:r>
          </a:p>
        </p:txBody>
      </p:sp>
      <p:sp>
        <p:nvSpPr>
          <p:cNvPr id="58" name="Číslo snímku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Číslo snímku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 názvu"/>
          <p:cNvSpPr txBox="1"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/>
            </a:lvl1pPr>
          </a:lstStyle>
          <a:p>
            <a:r>
              <a:t>Text názvu</a:t>
            </a:r>
          </a:p>
        </p:txBody>
      </p:sp>
      <p:sp>
        <p:nvSpPr>
          <p:cNvPr id="73" name="Text úrovně 1…"/>
          <p:cNvSpPr txBox="1">
            <a:spLocks noGrp="1"/>
          </p:cNvSpPr>
          <p:nvPr>
            <p:ph type="body" idx="1"/>
          </p:nvPr>
        </p:nvSpPr>
        <p:spPr>
          <a:xfrm>
            <a:off x="4766733" y="273050"/>
            <a:ext cx="6815667" cy="5853114"/>
          </a:xfrm>
          <a:prstGeom prst="rect">
            <a:avLst/>
          </a:prstGeom>
        </p:spPr>
        <p:txBody>
          <a:bodyPr/>
          <a:lstStyle/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half" idx="13"/>
          </p:nvPr>
        </p:nvSpPr>
        <p:spPr>
          <a:xfrm>
            <a:off x="609600" y="1435101"/>
            <a:ext cx="401108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/>
          </a:p>
        </p:txBody>
      </p:sp>
      <p:sp>
        <p:nvSpPr>
          <p:cNvPr id="75" name="Číslo snímku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 názvu"/>
          <p:cNvSpPr txBox="1">
            <a:spLocks noGrp="1"/>
          </p:cNvSpPr>
          <p:nvPr>
            <p:ph type="title"/>
          </p:nvPr>
        </p:nvSpPr>
        <p:spPr>
          <a:xfrm>
            <a:off x="2389716" y="4800600"/>
            <a:ext cx="7315201" cy="566738"/>
          </a:xfrm>
          <a:prstGeom prst="rect">
            <a:avLst/>
          </a:prstGeom>
        </p:spPr>
        <p:txBody>
          <a:bodyPr anchor="b"/>
          <a:lstStyle>
            <a:lvl1pPr algn="l">
              <a:defRPr sz="2000"/>
            </a:lvl1pPr>
          </a:lstStyle>
          <a:p>
            <a:r>
              <a:t>Text názvu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2389716" y="612775"/>
            <a:ext cx="73152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Text úrovně 1…"/>
          <p:cNvSpPr txBox="1">
            <a:spLocks noGrp="1"/>
          </p:cNvSpPr>
          <p:nvPr>
            <p:ph type="body" sz="quarter" idx="1"/>
          </p:nvPr>
        </p:nvSpPr>
        <p:spPr>
          <a:xfrm>
            <a:off x="2389716" y="5367337"/>
            <a:ext cx="73152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85" name="Číslo snímku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 názvu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názvu</a:t>
            </a:r>
          </a:p>
        </p:txBody>
      </p:sp>
      <p:sp>
        <p:nvSpPr>
          <p:cNvPr id="93" name="Text úrovně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94" name="Číslo snímku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 názvu"/>
          <p:cNvSpPr txBox="1">
            <a:spLocks noGrp="1"/>
          </p:cNvSpPr>
          <p:nvPr>
            <p:ph type="title"/>
          </p:nvPr>
        </p:nvSpPr>
        <p:spPr>
          <a:xfrm>
            <a:off x="8839200" y="274639"/>
            <a:ext cx="2743200" cy="5851526"/>
          </a:xfrm>
          <a:prstGeom prst="rect">
            <a:avLst/>
          </a:prstGeom>
        </p:spPr>
        <p:txBody>
          <a:bodyPr/>
          <a:lstStyle/>
          <a:p>
            <a:r>
              <a:t>Text názvu</a:t>
            </a:r>
          </a:p>
        </p:txBody>
      </p:sp>
      <p:sp>
        <p:nvSpPr>
          <p:cNvPr id="102" name="Text úrovně 1…"/>
          <p:cNvSpPr txBox="1">
            <a:spLocks noGrp="1"/>
          </p:cNvSpPr>
          <p:nvPr>
            <p:ph type="body" idx="1"/>
          </p:nvPr>
        </p:nvSpPr>
        <p:spPr>
          <a:xfrm>
            <a:off x="609600" y="274639"/>
            <a:ext cx="8026400" cy="5851526"/>
          </a:xfrm>
          <a:prstGeom prst="rect">
            <a:avLst/>
          </a:prstGeom>
        </p:spPr>
        <p:txBody>
          <a:bodyPr/>
          <a:lstStyle/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103" name="Číslo snímku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názvu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Text názvu</a:t>
            </a:r>
          </a:p>
        </p:txBody>
      </p:sp>
      <p:sp>
        <p:nvSpPr>
          <p:cNvPr id="3" name="Text úrovně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Text úrovně 1</a:t>
            </a:r>
          </a:p>
          <a:p>
            <a:pPr lvl="1"/>
            <a:r>
              <a:t>Text úrovně 2</a:t>
            </a:r>
          </a:p>
          <a:p>
            <a:pPr lvl="2"/>
            <a:r>
              <a:t>Text úrovně 3</a:t>
            </a:r>
          </a:p>
          <a:p>
            <a:pPr lvl="3"/>
            <a:r>
              <a:t>Text úrovně 4</a:t>
            </a:r>
          </a:p>
          <a:p>
            <a:pPr lvl="4"/>
            <a:r>
              <a:t>Text úrovně 5</a:t>
            </a:r>
          </a:p>
        </p:txBody>
      </p:sp>
      <p:sp>
        <p:nvSpPr>
          <p:cNvPr id="4" name="Číslo snímku"/>
          <p:cNvSpPr txBox="1">
            <a:spLocks noGrp="1"/>
          </p:cNvSpPr>
          <p:nvPr>
            <p:ph type="sldNum" sz="quarter" idx="2"/>
          </p:nvPr>
        </p:nvSpPr>
        <p:spPr>
          <a:xfrm>
            <a:off x="11308744" y="6404294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 Bold"/>
          <a:ea typeface="Source Sans Pro Bold"/>
          <a:cs typeface="Source Sans Pro Bold"/>
          <a:sym typeface="Source Sans Pro Bold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 Bold"/>
          <a:ea typeface="Source Sans Pro Bold"/>
          <a:cs typeface="Source Sans Pro Bold"/>
          <a:sym typeface="Source Sans Pro Bold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 Bold"/>
          <a:ea typeface="Source Sans Pro Bold"/>
          <a:cs typeface="Source Sans Pro Bold"/>
          <a:sym typeface="Source Sans Pro Bold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 Bold"/>
          <a:ea typeface="Source Sans Pro Bold"/>
          <a:cs typeface="Source Sans Pro Bold"/>
          <a:sym typeface="Source Sans Pro Bold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 Bold"/>
          <a:ea typeface="Source Sans Pro Bold"/>
          <a:cs typeface="Source Sans Pro Bold"/>
          <a:sym typeface="Source Sans Pro Bold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 Bold"/>
          <a:ea typeface="Source Sans Pro Bold"/>
          <a:cs typeface="Source Sans Pro Bold"/>
          <a:sym typeface="Source Sans Pro Bold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 Bold"/>
          <a:ea typeface="Source Sans Pro Bold"/>
          <a:cs typeface="Source Sans Pro Bold"/>
          <a:sym typeface="Source Sans Pro Bold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 Bold"/>
          <a:ea typeface="Source Sans Pro Bold"/>
          <a:cs typeface="Source Sans Pro Bold"/>
          <a:sym typeface="Source Sans Pro Bold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1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 Bold"/>
          <a:ea typeface="Source Sans Pro Bold"/>
          <a:cs typeface="Source Sans Pro Bold"/>
          <a:sym typeface="Source Sans Pro Bold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Source sans Pro"/>
          <a:ea typeface="Source sans Pro"/>
          <a:cs typeface="Source sans Pro"/>
          <a:sym typeface="Source sans Pro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ource sans Pro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ource sans Pro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ource sans Pro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ource sans Pro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ource sans Pro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ource sans Pro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ource sans Pro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ource sans Pro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ource sans Pro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developer.apple.com/app-store/review/guidelines/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Footer Placeholder 3"/>
          <p:cNvSpPr txBox="1"/>
          <p:nvPr/>
        </p:nvSpPr>
        <p:spPr>
          <a:xfrm>
            <a:off x="2408311" y="6134503"/>
            <a:ext cx="23195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Ing. Radek Vala Ph.D.</a:t>
            </a:r>
            <a:endParaRPr sz="1200">
              <a:solidFill>
                <a:srgbClr val="888888"/>
              </a:solidFill>
            </a:endParaRPr>
          </a:p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FAI, UTB ve Zlíně</a:t>
            </a:r>
          </a:p>
        </p:txBody>
      </p:sp>
      <p:pic>
        <p:nvPicPr>
          <p:cNvPr id="113" name="Picture 5" descr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7787" y="1463668"/>
            <a:ext cx="3456385" cy="3456385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Title 1"/>
          <p:cNvSpPr txBox="1">
            <a:spLocks noGrp="1"/>
          </p:cNvSpPr>
          <p:nvPr>
            <p:ph type="ctrTitle"/>
          </p:nvPr>
        </p:nvSpPr>
        <p:spPr>
          <a:xfrm>
            <a:off x="2209800" y="2276873"/>
            <a:ext cx="7772400" cy="147002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cs-CZ" dirty="0"/>
              <a:t>Programování mobilních aplikací</a:t>
            </a:r>
          </a:p>
        </p:txBody>
      </p:sp>
      <p:sp>
        <p:nvSpPr>
          <p:cNvPr id="115" name="Subtitle 2"/>
          <p:cNvSpPr txBox="1">
            <a:spLocks noGrp="1"/>
          </p:cNvSpPr>
          <p:nvPr>
            <p:ph type="subTitle" sz="quarter" idx="1"/>
          </p:nvPr>
        </p:nvSpPr>
        <p:spPr>
          <a:xfrm>
            <a:off x="2835579" y="3894587"/>
            <a:ext cx="6400801" cy="532974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 i="1">
                <a:solidFill>
                  <a:srgbClr val="000000"/>
                </a:solidFill>
              </a:defRPr>
            </a:lvl1pPr>
          </a:lstStyle>
          <a:p>
            <a:r>
              <a:rPr lang="cs-CZ" dirty="0" err="1"/>
              <a:t>App</a:t>
            </a:r>
            <a:r>
              <a:rPr lang="cs-CZ" dirty="0"/>
              <a:t> </a:t>
            </a:r>
            <a:r>
              <a:rPr lang="cs-CZ" dirty="0" err="1"/>
              <a:t>Store</a:t>
            </a:r>
            <a:endParaRPr lang="cs-CZ" dirty="0"/>
          </a:p>
        </p:txBody>
      </p:sp>
      <p:pic>
        <p:nvPicPr>
          <p:cNvPr id="116" name="Picture 6" descr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5763" y="6231657"/>
            <a:ext cx="205822" cy="235224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Zástupný symbol pro číslo snímku 4"/>
          <p:cNvSpPr txBox="1">
            <a:spLocks noGrp="1"/>
          </p:cNvSpPr>
          <p:nvPr>
            <p:ph type="sldNum" sz="quarter" idx="2"/>
          </p:nvPr>
        </p:nvSpPr>
        <p:spPr>
          <a:xfrm>
            <a:off x="11393502" y="6404294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</a:t>
            </a:fld>
            <a:endParaRPr/>
          </a:p>
        </p:txBody>
      </p:sp>
      <p:pic>
        <p:nvPicPr>
          <p:cNvPr id="8" name="Obrázek 7" descr="http://www.msmt.cz/uploads/OP_VVV/Pravidla_pro_publicitu/logolinky/Logolink_OP_VVV_hor_barva_cz.jpg">
            <a:extLst>
              <a:ext uri="{FF2B5EF4-FFF2-40B4-BE49-F238E27FC236}">
                <a16:creationId xmlns:a16="http://schemas.microsoft.com/office/drawing/2014/main" id="{A4DC91D2-DB72-8D40-B2F0-6BB9D640197D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6254" y="0"/>
            <a:ext cx="5759450" cy="12776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Footer Placeholder 3"/>
          <p:cNvSpPr txBox="1"/>
          <p:nvPr/>
        </p:nvSpPr>
        <p:spPr>
          <a:xfrm>
            <a:off x="2408311" y="6134503"/>
            <a:ext cx="23195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Ing. Radek Vala Ph.D.</a:t>
            </a:r>
            <a:endParaRPr sz="1200">
              <a:solidFill>
                <a:srgbClr val="888888"/>
              </a:solidFill>
            </a:endParaRPr>
          </a:p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FAI, UTB ve Zlíně</a:t>
            </a:r>
          </a:p>
        </p:txBody>
      </p:sp>
      <p:sp>
        <p:nvSpPr>
          <p:cNvPr id="128" name="Title 1"/>
          <p:cNvSpPr txBox="1">
            <a:spLocks noGrp="1"/>
          </p:cNvSpPr>
          <p:nvPr>
            <p:ph type="ctrTitle"/>
          </p:nvPr>
        </p:nvSpPr>
        <p:spPr>
          <a:xfrm>
            <a:off x="2036002" y="1277619"/>
            <a:ext cx="8182508" cy="1008113"/>
          </a:xfrm>
          <a:prstGeom prst="rect">
            <a:avLst/>
          </a:prstGeom>
        </p:spPr>
        <p:txBody>
          <a:bodyPr/>
          <a:lstStyle>
            <a:lvl1pPr algn="l">
              <a:defRPr sz="3200"/>
            </a:lvl1pPr>
          </a:lstStyle>
          <a:p>
            <a:r>
              <a:rPr lang="cs-CZ" dirty="0"/>
              <a:t>2</a:t>
            </a:r>
            <a:r>
              <a:rPr dirty="0"/>
              <a:t>.</a:t>
            </a:r>
            <a:r>
              <a:rPr lang="cs-CZ" dirty="0"/>
              <a:t>4 </a:t>
            </a:r>
            <a:r>
              <a:rPr lang="cs-CZ" dirty="0" err="1"/>
              <a:t>App</a:t>
            </a:r>
            <a:r>
              <a:rPr lang="cs-CZ" dirty="0"/>
              <a:t> </a:t>
            </a:r>
            <a:r>
              <a:rPr lang="cs-CZ" dirty="0" err="1"/>
              <a:t>Store</a:t>
            </a:r>
            <a:r>
              <a:rPr lang="cs-CZ" dirty="0"/>
              <a:t> </a:t>
            </a:r>
            <a:r>
              <a:rPr lang="cs-CZ" dirty="0" err="1"/>
              <a:t>Connect</a:t>
            </a:r>
            <a:r>
              <a:rPr lang="cs-CZ" dirty="0"/>
              <a:t> – záznam aplikace</a:t>
            </a:r>
            <a:endParaRPr dirty="0"/>
          </a:p>
        </p:txBody>
      </p:sp>
      <p:pic>
        <p:nvPicPr>
          <p:cNvPr id="130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763" y="6231657"/>
            <a:ext cx="205822" cy="235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4273" y="6231656"/>
            <a:ext cx="235224" cy="235224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Footer Placeholder 3"/>
          <p:cNvSpPr txBox="1"/>
          <p:nvPr/>
        </p:nvSpPr>
        <p:spPr>
          <a:xfrm>
            <a:off x="8760296" y="6221635"/>
            <a:ext cx="2016225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100">
                <a:solidFill>
                  <a:srgbClr val="FFFFFF"/>
                </a:solidFill>
                <a:latin typeface="Berlin CE"/>
                <a:ea typeface="Berlin CE"/>
                <a:cs typeface="Berlin CE"/>
                <a:sym typeface="Berlin CE"/>
              </a:defRPr>
            </a:lvl1pPr>
          </a:lstStyle>
          <a:p>
            <a:r>
              <a:t>fhs.utb.cz</a:t>
            </a:r>
          </a:p>
        </p:txBody>
      </p:sp>
      <p:pic>
        <p:nvPicPr>
          <p:cNvPr id="133" name="Picture 9" descr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895" y="6191849"/>
            <a:ext cx="1934719" cy="28566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Zástupný symbol pro číslo snímku 5"/>
          <p:cNvSpPr txBox="1">
            <a:spLocks noGrp="1"/>
          </p:cNvSpPr>
          <p:nvPr>
            <p:ph type="sldNum" sz="quarter" idx="2"/>
          </p:nvPr>
        </p:nvSpPr>
        <p:spPr>
          <a:xfrm>
            <a:off x="11393502" y="6404294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10</a:t>
            </a:fld>
            <a:endParaRPr/>
          </a:p>
        </p:txBody>
      </p:sp>
      <p:pic>
        <p:nvPicPr>
          <p:cNvPr id="2" name="Obrázek 1">
            <a:extLst>
              <a:ext uri="{FF2B5EF4-FFF2-40B4-BE49-F238E27FC236}">
                <a16:creationId xmlns:a16="http://schemas.microsoft.com/office/drawing/2014/main" id="{F6C4F1F6-CFF2-1C40-8300-DE88F59F51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9075" y="2171400"/>
            <a:ext cx="5313849" cy="4020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64327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Footer Placeholder 3"/>
          <p:cNvSpPr txBox="1"/>
          <p:nvPr/>
        </p:nvSpPr>
        <p:spPr>
          <a:xfrm>
            <a:off x="2408311" y="6134503"/>
            <a:ext cx="23195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Ing. Radek Vala Ph.D.</a:t>
            </a:r>
            <a:endParaRPr sz="1200">
              <a:solidFill>
                <a:srgbClr val="888888"/>
              </a:solidFill>
            </a:endParaRPr>
          </a:p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FAI, UTB ve Zlíně</a:t>
            </a:r>
          </a:p>
        </p:txBody>
      </p:sp>
      <p:sp>
        <p:nvSpPr>
          <p:cNvPr id="128" name="Title 1"/>
          <p:cNvSpPr txBox="1">
            <a:spLocks noGrp="1"/>
          </p:cNvSpPr>
          <p:nvPr>
            <p:ph type="ctrTitle"/>
          </p:nvPr>
        </p:nvSpPr>
        <p:spPr>
          <a:xfrm>
            <a:off x="2036002" y="1277619"/>
            <a:ext cx="8182508" cy="1008113"/>
          </a:xfrm>
          <a:prstGeom prst="rect">
            <a:avLst/>
          </a:prstGeom>
        </p:spPr>
        <p:txBody>
          <a:bodyPr/>
          <a:lstStyle>
            <a:lvl1pPr algn="l">
              <a:defRPr sz="3200"/>
            </a:lvl1pPr>
          </a:lstStyle>
          <a:p>
            <a:r>
              <a:rPr lang="cs-CZ" dirty="0"/>
              <a:t>2</a:t>
            </a:r>
            <a:r>
              <a:rPr dirty="0"/>
              <a:t>.</a:t>
            </a:r>
            <a:r>
              <a:rPr lang="cs-CZ" dirty="0"/>
              <a:t>5</a:t>
            </a:r>
            <a:r>
              <a:rPr dirty="0"/>
              <a:t> </a:t>
            </a:r>
            <a:r>
              <a:rPr lang="cs-CZ" dirty="0" err="1"/>
              <a:t>App</a:t>
            </a:r>
            <a:r>
              <a:rPr lang="cs-CZ" dirty="0"/>
              <a:t> </a:t>
            </a:r>
            <a:r>
              <a:rPr lang="cs-CZ" dirty="0" err="1"/>
              <a:t>Store</a:t>
            </a:r>
            <a:r>
              <a:rPr lang="cs-CZ" dirty="0"/>
              <a:t> </a:t>
            </a:r>
            <a:r>
              <a:rPr lang="cs-CZ" dirty="0" err="1"/>
              <a:t>Connect</a:t>
            </a:r>
            <a:r>
              <a:rPr lang="cs-CZ" dirty="0"/>
              <a:t> – detaily balíčku</a:t>
            </a:r>
            <a:endParaRPr dirty="0"/>
          </a:p>
        </p:txBody>
      </p:sp>
      <p:pic>
        <p:nvPicPr>
          <p:cNvPr id="130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763" y="6231657"/>
            <a:ext cx="205822" cy="235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4273" y="6231656"/>
            <a:ext cx="235224" cy="235224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Footer Placeholder 3"/>
          <p:cNvSpPr txBox="1"/>
          <p:nvPr/>
        </p:nvSpPr>
        <p:spPr>
          <a:xfrm>
            <a:off x="8760296" y="6221635"/>
            <a:ext cx="2016225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100">
                <a:solidFill>
                  <a:srgbClr val="FFFFFF"/>
                </a:solidFill>
                <a:latin typeface="Berlin CE"/>
                <a:ea typeface="Berlin CE"/>
                <a:cs typeface="Berlin CE"/>
                <a:sym typeface="Berlin CE"/>
              </a:defRPr>
            </a:lvl1pPr>
          </a:lstStyle>
          <a:p>
            <a:r>
              <a:t>fhs.utb.cz</a:t>
            </a:r>
          </a:p>
        </p:txBody>
      </p:sp>
      <p:pic>
        <p:nvPicPr>
          <p:cNvPr id="133" name="Picture 9" descr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895" y="6191849"/>
            <a:ext cx="1934719" cy="28566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Zástupný symbol pro číslo snímku 5"/>
          <p:cNvSpPr txBox="1">
            <a:spLocks noGrp="1"/>
          </p:cNvSpPr>
          <p:nvPr>
            <p:ph type="sldNum" sz="quarter" idx="2"/>
          </p:nvPr>
        </p:nvSpPr>
        <p:spPr>
          <a:xfrm>
            <a:off x="11393502" y="6404294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/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7DE60DD5-BCD4-3949-AB7B-3B11815E06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5452" y="2019519"/>
            <a:ext cx="5601096" cy="419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89006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Footer Placeholder 3"/>
          <p:cNvSpPr txBox="1"/>
          <p:nvPr/>
        </p:nvSpPr>
        <p:spPr>
          <a:xfrm>
            <a:off x="2408311" y="6134503"/>
            <a:ext cx="23195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Ing. Radek Vala Ph.D.</a:t>
            </a:r>
            <a:endParaRPr sz="1200">
              <a:solidFill>
                <a:srgbClr val="888888"/>
              </a:solidFill>
            </a:endParaRPr>
          </a:p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FAI, UTB ve Zlíně</a:t>
            </a:r>
          </a:p>
        </p:txBody>
      </p:sp>
      <p:sp>
        <p:nvSpPr>
          <p:cNvPr id="128" name="Title 1"/>
          <p:cNvSpPr txBox="1">
            <a:spLocks noGrp="1"/>
          </p:cNvSpPr>
          <p:nvPr>
            <p:ph type="ctrTitle"/>
          </p:nvPr>
        </p:nvSpPr>
        <p:spPr>
          <a:xfrm>
            <a:off x="2036002" y="1277619"/>
            <a:ext cx="8182508" cy="1008113"/>
          </a:xfrm>
          <a:prstGeom prst="rect">
            <a:avLst/>
          </a:prstGeom>
        </p:spPr>
        <p:txBody>
          <a:bodyPr/>
          <a:lstStyle>
            <a:lvl1pPr algn="l">
              <a:defRPr sz="3200"/>
            </a:lvl1pPr>
          </a:lstStyle>
          <a:p>
            <a:r>
              <a:rPr lang="cs-CZ" dirty="0"/>
              <a:t>2</a:t>
            </a:r>
            <a:r>
              <a:rPr dirty="0"/>
              <a:t>.</a:t>
            </a:r>
            <a:r>
              <a:rPr lang="cs-CZ" dirty="0"/>
              <a:t>6</a:t>
            </a:r>
            <a:r>
              <a:rPr dirty="0"/>
              <a:t> </a:t>
            </a:r>
            <a:r>
              <a:rPr lang="cs-CZ" dirty="0" err="1"/>
              <a:t>App</a:t>
            </a:r>
            <a:r>
              <a:rPr lang="cs-CZ" dirty="0"/>
              <a:t> </a:t>
            </a:r>
            <a:r>
              <a:rPr lang="cs-CZ" dirty="0" err="1"/>
              <a:t>Store</a:t>
            </a:r>
            <a:r>
              <a:rPr lang="cs-CZ" dirty="0"/>
              <a:t> </a:t>
            </a:r>
            <a:r>
              <a:rPr lang="cs-CZ" dirty="0" err="1"/>
              <a:t>Connect</a:t>
            </a:r>
            <a:r>
              <a:rPr lang="cs-CZ" dirty="0"/>
              <a:t> – cena a dostupnost</a:t>
            </a:r>
            <a:endParaRPr dirty="0"/>
          </a:p>
        </p:txBody>
      </p:sp>
      <p:pic>
        <p:nvPicPr>
          <p:cNvPr id="130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763" y="6231657"/>
            <a:ext cx="205822" cy="235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4273" y="6231656"/>
            <a:ext cx="235224" cy="235224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Footer Placeholder 3"/>
          <p:cNvSpPr txBox="1"/>
          <p:nvPr/>
        </p:nvSpPr>
        <p:spPr>
          <a:xfrm>
            <a:off x="8760296" y="6221635"/>
            <a:ext cx="2016225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100">
                <a:solidFill>
                  <a:srgbClr val="FFFFFF"/>
                </a:solidFill>
                <a:latin typeface="Berlin CE"/>
                <a:ea typeface="Berlin CE"/>
                <a:cs typeface="Berlin CE"/>
                <a:sym typeface="Berlin CE"/>
              </a:defRPr>
            </a:lvl1pPr>
          </a:lstStyle>
          <a:p>
            <a:r>
              <a:t>fhs.utb.cz</a:t>
            </a:r>
          </a:p>
        </p:txBody>
      </p:sp>
      <p:pic>
        <p:nvPicPr>
          <p:cNvPr id="133" name="Picture 9" descr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895" y="6191849"/>
            <a:ext cx="1934719" cy="28566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Zástupný symbol pro číslo snímku 5"/>
          <p:cNvSpPr txBox="1">
            <a:spLocks noGrp="1"/>
          </p:cNvSpPr>
          <p:nvPr>
            <p:ph type="sldNum" sz="quarter" idx="2"/>
          </p:nvPr>
        </p:nvSpPr>
        <p:spPr>
          <a:xfrm>
            <a:off x="11393502" y="6404294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12</a:t>
            </a:fld>
            <a:endParaRPr/>
          </a:p>
        </p:txBody>
      </p:sp>
      <p:pic>
        <p:nvPicPr>
          <p:cNvPr id="2" name="Obrázek 1">
            <a:extLst>
              <a:ext uri="{FF2B5EF4-FFF2-40B4-BE49-F238E27FC236}">
                <a16:creationId xmlns:a16="http://schemas.microsoft.com/office/drawing/2014/main" id="{57811559-16BD-1D43-9AAB-53BE475FBF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6349" y="2023570"/>
            <a:ext cx="7779302" cy="4110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11091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Footer Placeholder 3"/>
          <p:cNvSpPr txBox="1"/>
          <p:nvPr/>
        </p:nvSpPr>
        <p:spPr>
          <a:xfrm>
            <a:off x="2408311" y="6134503"/>
            <a:ext cx="23195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Ing. Radek Vala Ph.D.</a:t>
            </a:r>
            <a:endParaRPr sz="1200">
              <a:solidFill>
                <a:srgbClr val="888888"/>
              </a:solidFill>
            </a:endParaRPr>
          </a:p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FAI, UTB ve Zlíně</a:t>
            </a:r>
          </a:p>
        </p:txBody>
      </p:sp>
      <p:sp>
        <p:nvSpPr>
          <p:cNvPr id="128" name="Title 1"/>
          <p:cNvSpPr txBox="1">
            <a:spLocks noGrp="1"/>
          </p:cNvSpPr>
          <p:nvPr>
            <p:ph type="ctrTitle"/>
          </p:nvPr>
        </p:nvSpPr>
        <p:spPr>
          <a:xfrm>
            <a:off x="2036002" y="1277619"/>
            <a:ext cx="8182508" cy="1008113"/>
          </a:xfrm>
          <a:prstGeom prst="rect">
            <a:avLst/>
          </a:prstGeom>
        </p:spPr>
        <p:txBody>
          <a:bodyPr/>
          <a:lstStyle>
            <a:lvl1pPr algn="l">
              <a:defRPr sz="3200"/>
            </a:lvl1pPr>
          </a:lstStyle>
          <a:p>
            <a:r>
              <a:rPr lang="cs-CZ" dirty="0"/>
              <a:t>2</a:t>
            </a:r>
            <a:r>
              <a:rPr dirty="0"/>
              <a:t>.</a:t>
            </a:r>
            <a:r>
              <a:rPr lang="cs-CZ" dirty="0"/>
              <a:t>7</a:t>
            </a:r>
            <a:r>
              <a:rPr dirty="0"/>
              <a:t> </a:t>
            </a:r>
            <a:r>
              <a:rPr lang="cs-CZ" dirty="0" err="1"/>
              <a:t>App</a:t>
            </a:r>
            <a:r>
              <a:rPr lang="cs-CZ" dirty="0"/>
              <a:t> </a:t>
            </a:r>
            <a:r>
              <a:rPr lang="cs-CZ" dirty="0" err="1"/>
              <a:t>Store</a:t>
            </a:r>
            <a:r>
              <a:rPr lang="cs-CZ" dirty="0"/>
              <a:t> </a:t>
            </a:r>
            <a:r>
              <a:rPr lang="cs-CZ" dirty="0" err="1"/>
              <a:t>Connect</a:t>
            </a:r>
            <a:r>
              <a:rPr lang="cs-CZ" dirty="0"/>
              <a:t> – statistiky aplikace</a:t>
            </a:r>
            <a:endParaRPr dirty="0"/>
          </a:p>
        </p:txBody>
      </p:sp>
      <p:pic>
        <p:nvPicPr>
          <p:cNvPr id="130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763" y="6231657"/>
            <a:ext cx="205822" cy="235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4273" y="6231656"/>
            <a:ext cx="235224" cy="235224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Footer Placeholder 3"/>
          <p:cNvSpPr txBox="1"/>
          <p:nvPr/>
        </p:nvSpPr>
        <p:spPr>
          <a:xfrm>
            <a:off x="8760296" y="6221635"/>
            <a:ext cx="2016225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100">
                <a:solidFill>
                  <a:srgbClr val="FFFFFF"/>
                </a:solidFill>
                <a:latin typeface="Berlin CE"/>
                <a:ea typeface="Berlin CE"/>
                <a:cs typeface="Berlin CE"/>
                <a:sym typeface="Berlin CE"/>
              </a:defRPr>
            </a:lvl1pPr>
          </a:lstStyle>
          <a:p>
            <a:r>
              <a:t>fhs.utb.cz</a:t>
            </a:r>
          </a:p>
        </p:txBody>
      </p:sp>
      <p:pic>
        <p:nvPicPr>
          <p:cNvPr id="133" name="Picture 9" descr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895" y="6191849"/>
            <a:ext cx="1934719" cy="28566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Zástupný symbol pro číslo snímku 5"/>
          <p:cNvSpPr txBox="1">
            <a:spLocks noGrp="1"/>
          </p:cNvSpPr>
          <p:nvPr>
            <p:ph type="sldNum" sz="quarter" idx="2"/>
          </p:nvPr>
        </p:nvSpPr>
        <p:spPr>
          <a:xfrm>
            <a:off x="11393502" y="6404294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13</a:t>
            </a:fld>
            <a:endParaRPr/>
          </a:p>
        </p:txBody>
      </p:sp>
      <p:pic>
        <p:nvPicPr>
          <p:cNvPr id="3" name="Obrázek 2">
            <a:extLst>
              <a:ext uri="{FF2B5EF4-FFF2-40B4-BE49-F238E27FC236}">
                <a16:creationId xmlns:a16="http://schemas.microsoft.com/office/drawing/2014/main" id="{148A163B-BA97-1648-9758-20BC47B805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8263" y="2109035"/>
            <a:ext cx="6635474" cy="4014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994140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Footer Placeholder 3"/>
          <p:cNvSpPr txBox="1"/>
          <p:nvPr/>
        </p:nvSpPr>
        <p:spPr>
          <a:xfrm>
            <a:off x="2408311" y="6134503"/>
            <a:ext cx="23195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Ing. Radek Vala Ph.D.</a:t>
            </a:r>
            <a:endParaRPr sz="1200">
              <a:solidFill>
                <a:srgbClr val="888888"/>
              </a:solidFill>
            </a:endParaRPr>
          </a:p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FAI, UTB ve Zlíně</a:t>
            </a:r>
          </a:p>
        </p:txBody>
      </p:sp>
      <p:sp>
        <p:nvSpPr>
          <p:cNvPr id="122" name="Title 1"/>
          <p:cNvSpPr txBox="1">
            <a:spLocks noGrp="1"/>
          </p:cNvSpPr>
          <p:nvPr>
            <p:ph type="ctrTitle"/>
          </p:nvPr>
        </p:nvSpPr>
        <p:spPr>
          <a:xfrm>
            <a:off x="2209800" y="2276873"/>
            <a:ext cx="7702623" cy="1470026"/>
          </a:xfrm>
          <a:prstGeom prst="rect">
            <a:avLst/>
          </a:prstGeom>
        </p:spPr>
        <p:txBody>
          <a:bodyPr/>
          <a:lstStyle/>
          <a:p>
            <a:r>
              <a:rPr lang="cs-CZ" dirty="0"/>
              <a:t>3</a:t>
            </a:r>
            <a:r>
              <a:rPr dirty="0"/>
              <a:t>. </a:t>
            </a:r>
            <a:r>
              <a:rPr lang="cs-CZ" dirty="0" err="1"/>
              <a:t>App</a:t>
            </a:r>
            <a:r>
              <a:rPr lang="cs-CZ" dirty="0"/>
              <a:t> </a:t>
            </a:r>
            <a:r>
              <a:rPr lang="cs-CZ" dirty="0" err="1"/>
              <a:t>Store</a:t>
            </a:r>
            <a:r>
              <a:rPr lang="cs-CZ" dirty="0"/>
              <a:t> </a:t>
            </a:r>
            <a:r>
              <a:rPr lang="cs-CZ" dirty="0" err="1"/>
              <a:t>Review</a:t>
            </a:r>
            <a:r>
              <a:rPr lang="cs-CZ" dirty="0"/>
              <a:t> </a:t>
            </a:r>
            <a:r>
              <a:rPr lang="cs-CZ" dirty="0" err="1"/>
              <a:t>Guidelines</a:t>
            </a:r>
            <a:endParaRPr dirty="0"/>
          </a:p>
        </p:txBody>
      </p:sp>
      <p:sp>
        <p:nvSpPr>
          <p:cNvPr id="123" name="Subtitle 2"/>
          <p:cNvSpPr txBox="1">
            <a:spLocks noGrp="1"/>
          </p:cNvSpPr>
          <p:nvPr>
            <p:ph type="subTitle" sz="quarter" idx="1"/>
          </p:nvPr>
        </p:nvSpPr>
        <p:spPr>
          <a:xfrm>
            <a:off x="2860710" y="3746900"/>
            <a:ext cx="6400801" cy="587106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 i="1">
                <a:solidFill>
                  <a:srgbClr val="000000"/>
                </a:solidFill>
              </a:defRPr>
            </a:lvl1pPr>
          </a:lstStyle>
          <a:p>
            <a:r>
              <a:rPr lang="cs-CZ" dirty="0"/>
              <a:t>Příručka k revizím aplikací</a:t>
            </a:r>
            <a:endParaRPr dirty="0"/>
          </a:p>
        </p:txBody>
      </p:sp>
      <p:pic>
        <p:nvPicPr>
          <p:cNvPr id="124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763" y="6231657"/>
            <a:ext cx="205822" cy="235224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Zástupný symbol pro číslo snímku 11"/>
          <p:cNvSpPr txBox="1">
            <a:spLocks noGrp="1"/>
          </p:cNvSpPr>
          <p:nvPr>
            <p:ph type="sldNum" sz="quarter" idx="2"/>
          </p:nvPr>
        </p:nvSpPr>
        <p:spPr>
          <a:xfrm>
            <a:off x="11393502" y="6404294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215676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Footer Placeholder 3"/>
          <p:cNvSpPr txBox="1"/>
          <p:nvPr/>
        </p:nvSpPr>
        <p:spPr>
          <a:xfrm>
            <a:off x="2408311" y="6134503"/>
            <a:ext cx="23195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Ing. Radek Vala Ph.D.</a:t>
            </a:r>
            <a:endParaRPr sz="1200">
              <a:solidFill>
                <a:srgbClr val="888888"/>
              </a:solidFill>
            </a:endParaRPr>
          </a:p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FAI, UTB ve Zlíně</a:t>
            </a:r>
          </a:p>
        </p:txBody>
      </p:sp>
      <p:sp>
        <p:nvSpPr>
          <p:cNvPr id="128" name="Title 1"/>
          <p:cNvSpPr txBox="1">
            <a:spLocks noGrp="1"/>
          </p:cNvSpPr>
          <p:nvPr>
            <p:ph type="ctrTitle"/>
          </p:nvPr>
        </p:nvSpPr>
        <p:spPr>
          <a:xfrm>
            <a:off x="2036002" y="1277619"/>
            <a:ext cx="8182508" cy="1008113"/>
          </a:xfrm>
          <a:prstGeom prst="rect">
            <a:avLst/>
          </a:prstGeom>
        </p:spPr>
        <p:txBody>
          <a:bodyPr/>
          <a:lstStyle>
            <a:lvl1pPr algn="l">
              <a:defRPr sz="3200"/>
            </a:lvl1pPr>
          </a:lstStyle>
          <a:p>
            <a:r>
              <a:rPr lang="cs-CZ" dirty="0"/>
              <a:t>3</a:t>
            </a:r>
            <a:r>
              <a:rPr dirty="0"/>
              <a:t>.1 </a:t>
            </a:r>
            <a:r>
              <a:rPr lang="cs-CZ" dirty="0" err="1"/>
              <a:t>App</a:t>
            </a:r>
            <a:r>
              <a:rPr lang="cs-CZ" dirty="0"/>
              <a:t> </a:t>
            </a:r>
            <a:r>
              <a:rPr lang="cs-CZ" dirty="0" err="1"/>
              <a:t>Store</a:t>
            </a:r>
            <a:r>
              <a:rPr lang="cs-CZ" dirty="0"/>
              <a:t> </a:t>
            </a:r>
            <a:r>
              <a:rPr lang="cs-CZ" dirty="0" err="1"/>
              <a:t>Review</a:t>
            </a:r>
            <a:r>
              <a:rPr lang="cs-CZ" dirty="0"/>
              <a:t> </a:t>
            </a:r>
            <a:r>
              <a:rPr lang="cs-CZ" dirty="0" err="1"/>
              <a:t>Guidelines</a:t>
            </a:r>
            <a:endParaRPr dirty="0"/>
          </a:p>
        </p:txBody>
      </p:sp>
      <p:sp>
        <p:nvSpPr>
          <p:cNvPr id="129" name="Subtitle 2"/>
          <p:cNvSpPr txBox="1">
            <a:spLocks noGrp="1"/>
          </p:cNvSpPr>
          <p:nvPr>
            <p:ph type="subTitle" sz="half" idx="1"/>
          </p:nvPr>
        </p:nvSpPr>
        <p:spPr>
          <a:xfrm>
            <a:off x="2063550" y="2348880"/>
            <a:ext cx="6480723" cy="356159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85750" indent="-285750" algn="l">
              <a:spcBef>
                <a:spcPts val="400"/>
              </a:spcBef>
              <a:buSzPct val="100000"/>
              <a:buFont typeface="Courier New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Jde o pokyny a pravidla, která musí aplikace splňovat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Pokud některé porušuje, je to důvod k zamítnutí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Obecně se pravidla týkají:</a:t>
            </a:r>
          </a:p>
          <a:p>
            <a:pPr marL="642937" lvl="1" indent="-285750" algn="l">
              <a:spcBef>
                <a:spcPts val="400"/>
              </a:spcBef>
              <a:buSzPct val="100000"/>
              <a:buFont typeface="Arial" panose="020B0604020202020204" pitchFamily="34" charset="0"/>
              <a:buChar char="•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Bezpečnosti</a:t>
            </a:r>
          </a:p>
          <a:p>
            <a:pPr marL="642937" lvl="1" indent="-285750" algn="l">
              <a:spcBef>
                <a:spcPts val="400"/>
              </a:spcBef>
              <a:buSzPct val="100000"/>
              <a:buFont typeface="Arial" panose="020B0604020202020204" pitchFamily="34" charset="0"/>
              <a:buChar char="•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Výkonu</a:t>
            </a:r>
          </a:p>
          <a:p>
            <a:pPr marL="642937" lvl="1" indent="-285750" algn="l">
              <a:spcBef>
                <a:spcPts val="400"/>
              </a:spcBef>
              <a:buSzPct val="100000"/>
              <a:buFont typeface="Arial" panose="020B0604020202020204" pitchFamily="34" charset="0"/>
              <a:buChar char="•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Obchodu</a:t>
            </a:r>
          </a:p>
          <a:p>
            <a:pPr marL="642937" lvl="1" indent="-285750" algn="l">
              <a:spcBef>
                <a:spcPts val="400"/>
              </a:spcBef>
              <a:buSzPct val="100000"/>
              <a:buFont typeface="Arial" panose="020B0604020202020204" pitchFamily="34" charset="0"/>
              <a:buChar char="•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Designu</a:t>
            </a:r>
          </a:p>
          <a:p>
            <a:pPr marL="642937" lvl="1" indent="-285750" algn="l">
              <a:spcBef>
                <a:spcPts val="400"/>
              </a:spcBef>
              <a:buSzPct val="100000"/>
              <a:buFont typeface="Arial" panose="020B0604020202020204" pitchFamily="34" charset="0"/>
              <a:buChar char="•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Práva</a:t>
            </a:r>
          </a:p>
          <a:p>
            <a:pPr marL="642937" lvl="1" indent="-285750" algn="l">
              <a:spcBef>
                <a:spcPts val="400"/>
              </a:spcBef>
              <a:buSzPct val="100000"/>
              <a:buFont typeface="Arial" panose="020B0604020202020204" pitchFamily="34" charset="0"/>
              <a:buChar char="•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endParaRPr lang="cs-CZ" b="1" dirty="0"/>
          </a:p>
          <a:p>
            <a:pPr marL="409575" indent="-317500" algn="l">
              <a:spcBef>
                <a:spcPts val="400"/>
              </a:spcBef>
              <a:buSzPct val="10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Kompletní znění je zde:</a:t>
            </a:r>
            <a:br>
              <a:rPr lang="cs-CZ" b="1" dirty="0"/>
            </a:br>
            <a:r>
              <a:rPr lang="cs-CZ" b="1" dirty="0">
                <a:hlinkClick r:id="rId2"/>
              </a:rPr>
              <a:t>https://developer.apple.com/app-store/review/guidelines/</a:t>
            </a:r>
            <a:r>
              <a:rPr lang="cs-CZ" b="1" dirty="0"/>
              <a:t> </a:t>
            </a:r>
          </a:p>
        </p:txBody>
      </p:sp>
      <p:pic>
        <p:nvPicPr>
          <p:cNvPr id="130" name="Picture 6" descr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5763" y="6231657"/>
            <a:ext cx="205822" cy="235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icture 7" descr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4273" y="6231656"/>
            <a:ext cx="235224" cy="235224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Footer Placeholder 3"/>
          <p:cNvSpPr txBox="1"/>
          <p:nvPr/>
        </p:nvSpPr>
        <p:spPr>
          <a:xfrm>
            <a:off x="8760296" y="6221635"/>
            <a:ext cx="2016225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100">
                <a:solidFill>
                  <a:srgbClr val="FFFFFF"/>
                </a:solidFill>
                <a:latin typeface="Berlin CE"/>
                <a:ea typeface="Berlin CE"/>
                <a:cs typeface="Berlin CE"/>
                <a:sym typeface="Berlin CE"/>
              </a:defRPr>
            </a:lvl1pPr>
          </a:lstStyle>
          <a:p>
            <a:r>
              <a:t>fhs.utb.cz</a:t>
            </a:r>
          </a:p>
        </p:txBody>
      </p:sp>
      <p:pic>
        <p:nvPicPr>
          <p:cNvPr id="133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9895" y="6191849"/>
            <a:ext cx="1934719" cy="28566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Zástupný symbol pro číslo snímku 5"/>
          <p:cNvSpPr txBox="1">
            <a:spLocks noGrp="1"/>
          </p:cNvSpPr>
          <p:nvPr>
            <p:ph type="sldNum" sz="quarter" idx="2"/>
          </p:nvPr>
        </p:nvSpPr>
        <p:spPr>
          <a:xfrm>
            <a:off x="11393502" y="6404294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15</a:t>
            </a:fld>
            <a:endParaRPr/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5919CBD0-C23A-0443-ACAE-1BEEDA9146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60296" y="2826207"/>
            <a:ext cx="171450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206891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Footer Placeholder 3"/>
          <p:cNvSpPr txBox="1"/>
          <p:nvPr/>
        </p:nvSpPr>
        <p:spPr>
          <a:xfrm>
            <a:off x="2408311" y="6134503"/>
            <a:ext cx="23195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Ing. Radek Vala Ph.D.</a:t>
            </a:r>
            <a:endParaRPr sz="1200">
              <a:solidFill>
                <a:srgbClr val="888888"/>
              </a:solidFill>
            </a:endParaRPr>
          </a:p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FAI, UTB ve Zlíně</a:t>
            </a:r>
          </a:p>
        </p:txBody>
      </p:sp>
      <p:sp>
        <p:nvSpPr>
          <p:cNvPr id="128" name="Title 1"/>
          <p:cNvSpPr txBox="1">
            <a:spLocks noGrp="1"/>
          </p:cNvSpPr>
          <p:nvPr>
            <p:ph type="ctrTitle"/>
          </p:nvPr>
        </p:nvSpPr>
        <p:spPr>
          <a:xfrm>
            <a:off x="2036002" y="1277619"/>
            <a:ext cx="8182508" cy="1008113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>
              <a:defRPr sz="3200"/>
            </a:lvl1pPr>
          </a:lstStyle>
          <a:p>
            <a:r>
              <a:rPr lang="cs-CZ" dirty="0"/>
              <a:t>3</a:t>
            </a:r>
            <a:r>
              <a:rPr dirty="0"/>
              <a:t>.</a:t>
            </a:r>
            <a:r>
              <a:rPr lang="cs-CZ" dirty="0"/>
              <a:t>2</a:t>
            </a:r>
            <a:r>
              <a:rPr dirty="0"/>
              <a:t> </a:t>
            </a:r>
            <a:r>
              <a:rPr lang="cs-CZ" dirty="0"/>
              <a:t>Stručný </a:t>
            </a:r>
            <a:r>
              <a:rPr lang="cs-CZ" dirty="0" err="1"/>
              <a:t>checklist</a:t>
            </a:r>
            <a:r>
              <a:rPr lang="cs-CZ" dirty="0"/>
              <a:t> - problémy aplikace vedoucí k zamítnutí</a:t>
            </a:r>
            <a:endParaRPr dirty="0"/>
          </a:p>
        </p:txBody>
      </p:sp>
      <p:sp>
        <p:nvSpPr>
          <p:cNvPr id="129" name="Subtitle 2"/>
          <p:cNvSpPr txBox="1">
            <a:spLocks noGrp="1"/>
          </p:cNvSpPr>
          <p:nvPr>
            <p:ph type="subTitle" sz="half" idx="1"/>
          </p:nvPr>
        </p:nvSpPr>
        <p:spPr>
          <a:xfrm>
            <a:off x="2063550" y="2348879"/>
            <a:ext cx="6696746" cy="3641103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342900" indent="-342900" algn="l">
              <a:spcBef>
                <a:spcPts val="400"/>
              </a:spcBef>
              <a:buSzPct val="100000"/>
              <a:buFont typeface="+mj-lt"/>
              <a:buAutoNum type="arabicPeriod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Chybějící či nesprávná </a:t>
            </a:r>
            <a:r>
              <a:rPr lang="cs-CZ" b="1" dirty="0" err="1"/>
              <a:t>metadata</a:t>
            </a:r>
            <a:endParaRPr lang="cs-CZ" b="1" dirty="0"/>
          </a:p>
          <a:p>
            <a:pPr marL="342900" indent="-342900" algn="l">
              <a:spcBef>
                <a:spcPts val="400"/>
              </a:spcBef>
              <a:buSzPct val="100000"/>
              <a:buFont typeface="+mj-lt"/>
              <a:buAutoNum type="arabicPeriod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Chybějící zásady ochrany osobních údajů (při registraci uživatelů)</a:t>
            </a:r>
          </a:p>
          <a:p>
            <a:pPr marL="342900" indent="-342900" algn="l">
              <a:spcBef>
                <a:spcPts val="400"/>
              </a:spcBef>
              <a:buSzPct val="100000"/>
              <a:buFont typeface="+mj-lt"/>
              <a:buAutoNum type="arabicPeriod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Chybějící demo uživatelské účty (obsahuje-li aplikace přihlašování)</a:t>
            </a:r>
          </a:p>
          <a:p>
            <a:pPr marL="342900" indent="-342900" algn="l">
              <a:spcBef>
                <a:spcPts val="400"/>
              </a:spcBef>
              <a:buSzPct val="100000"/>
              <a:buFont typeface="+mj-lt"/>
              <a:buAutoNum type="arabicPeriod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Zásadní chyby v aplikacích</a:t>
            </a:r>
          </a:p>
          <a:p>
            <a:pPr marL="342900" indent="-342900" algn="l">
              <a:spcBef>
                <a:spcPts val="400"/>
              </a:spcBef>
              <a:buSzPct val="100000"/>
              <a:buFont typeface="+mj-lt"/>
              <a:buAutoNum type="arabicPeriod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Koncept či funkcionalita aplikace neodpovídají doporučením Apple</a:t>
            </a:r>
          </a:p>
          <a:p>
            <a:pPr marL="342900" indent="-342900" algn="l">
              <a:spcBef>
                <a:spcPts val="400"/>
              </a:spcBef>
              <a:buSzPct val="100000"/>
              <a:buFont typeface="+mj-lt"/>
              <a:buAutoNum type="arabicPeriod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Konfigurační soubor aplikace (.</a:t>
            </a:r>
            <a:r>
              <a:rPr lang="cs-CZ" b="1" dirty="0" err="1"/>
              <a:t>plist</a:t>
            </a:r>
            <a:r>
              <a:rPr lang="cs-CZ" b="1" dirty="0"/>
              <a:t>) nesprávně uvádí informace o funkcích na pozadí</a:t>
            </a:r>
          </a:p>
          <a:p>
            <a:pPr marL="342900" indent="-342900" algn="l">
              <a:spcBef>
                <a:spcPts val="400"/>
              </a:spcBef>
              <a:buSzPct val="100000"/>
              <a:buFont typeface="+mj-lt"/>
              <a:buAutoNum type="arabicPeriod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Požadované osobní informace nejsou v aplikaci dále použity</a:t>
            </a:r>
          </a:p>
          <a:p>
            <a:pPr marL="342900" indent="-342900" algn="l">
              <a:spcBef>
                <a:spcPts val="400"/>
              </a:spcBef>
              <a:buSzPct val="100000"/>
              <a:buFont typeface="+mj-lt"/>
              <a:buAutoNum type="arabicPeriod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Propagační video musí být zaměřeno pouze na aplikaci a její funkcionalitu</a:t>
            </a:r>
          </a:p>
          <a:p>
            <a:pPr marL="342900" indent="-342900" algn="l">
              <a:spcBef>
                <a:spcPts val="400"/>
              </a:spcBef>
              <a:buSzPct val="100000"/>
              <a:buFont typeface="+mj-lt"/>
              <a:buAutoNum type="arabicPeriod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“</a:t>
            </a:r>
            <a:r>
              <a:rPr lang="cs-CZ" b="1" dirty="0" err="1"/>
              <a:t>Lorem</a:t>
            </a:r>
            <a:r>
              <a:rPr lang="cs-CZ" b="1" dirty="0"/>
              <a:t> </a:t>
            </a:r>
            <a:r>
              <a:rPr lang="cs-CZ" b="1" dirty="0" err="1"/>
              <a:t>ipsum</a:t>
            </a:r>
            <a:r>
              <a:rPr lang="cs-CZ" b="1" dirty="0"/>
              <a:t>” data v aplikaci</a:t>
            </a:r>
          </a:p>
          <a:p>
            <a:pPr marL="342900" indent="-342900" algn="l">
              <a:spcBef>
                <a:spcPts val="400"/>
              </a:spcBef>
              <a:buSzPct val="100000"/>
              <a:buFont typeface="+mj-lt"/>
              <a:buAutoNum type="arabicPeriod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 Absence funkce pro moderování uživatelského obsahu</a:t>
            </a:r>
          </a:p>
        </p:txBody>
      </p:sp>
      <p:pic>
        <p:nvPicPr>
          <p:cNvPr id="130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763" y="6231657"/>
            <a:ext cx="205822" cy="235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4273" y="6231656"/>
            <a:ext cx="235224" cy="235224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Footer Placeholder 3"/>
          <p:cNvSpPr txBox="1"/>
          <p:nvPr/>
        </p:nvSpPr>
        <p:spPr>
          <a:xfrm>
            <a:off x="8760296" y="6221635"/>
            <a:ext cx="2016225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100">
                <a:solidFill>
                  <a:srgbClr val="FFFFFF"/>
                </a:solidFill>
                <a:latin typeface="Berlin CE"/>
                <a:ea typeface="Berlin CE"/>
                <a:cs typeface="Berlin CE"/>
                <a:sym typeface="Berlin CE"/>
              </a:defRPr>
            </a:lvl1pPr>
          </a:lstStyle>
          <a:p>
            <a:r>
              <a:t>fhs.utb.cz</a:t>
            </a:r>
          </a:p>
        </p:txBody>
      </p:sp>
      <p:pic>
        <p:nvPicPr>
          <p:cNvPr id="133" name="Picture 9" descr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895" y="6191849"/>
            <a:ext cx="1934719" cy="28566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Zástupný symbol pro číslo snímku 5"/>
          <p:cNvSpPr txBox="1">
            <a:spLocks noGrp="1"/>
          </p:cNvSpPr>
          <p:nvPr>
            <p:ph type="sldNum" sz="quarter" idx="2"/>
          </p:nvPr>
        </p:nvSpPr>
        <p:spPr>
          <a:xfrm>
            <a:off x="11393502" y="6404294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16</a:t>
            </a:fld>
            <a:endParaRPr/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5919CBD0-C23A-0443-ACAE-1BEEDA9146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1158" y="3237024"/>
            <a:ext cx="171450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379853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DC192A-99B7-45D2-D8F3-1410D753E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Footer Placeholder 3">
            <a:extLst>
              <a:ext uri="{FF2B5EF4-FFF2-40B4-BE49-F238E27FC236}">
                <a16:creationId xmlns:a16="http://schemas.microsoft.com/office/drawing/2014/main" id="{13A08089-6B02-C791-BCB4-0B6DD8D5B4BE}"/>
              </a:ext>
            </a:extLst>
          </p:cNvPr>
          <p:cNvSpPr txBox="1"/>
          <p:nvPr/>
        </p:nvSpPr>
        <p:spPr>
          <a:xfrm>
            <a:off x="2408311" y="6134503"/>
            <a:ext cx="23195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Ing. Radek Vala Ph.D.</a:t>
            </a:r>
            <a:endParaRPr sz="1200">
              <a:solidFill>
                <a:srgbClr val="888888"/>
              </a:solidFill>
            </a:endParaRPr>
          </a:p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FAI, UTB ve Zlíně</a:t>
            </a:r>
          </a:p>
        </p:txBody>
      </p:sp>
      <p:sp>
        <p:nvSpPr>
          <p:cNvPr id="128" name="Title 1">
            <a:extLst>
              <a:ext uri="{FF2B5EF4-FFF2-40B4-BE49-F238E27FC236}">
                <a16:creationId xmlns:a16="http://schemas.microsoft.com/office/drawing/2014/main" id="{0C2214D8-F176-F663-B39A-EDAF22B930A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36002" y="1277619"/>
            <a:ext cx="8182508" cy="1008113"/>
          </a:xfrm>
          <a:prstGeom prst="rect">
            <a:avLst/>
          </a:prstGeom>
        </p:spPr>
        <p:txBody>
          <a:bodyPr/>
          <a:lstStyle>
            <a:lvl1pPr algn="l">
              <a:defRPr sz="3200"/>
            </a:lvl1pPr>
          </a:lstStyle>
          <a:p>
            <a:r>
              <a:rPr lang="cs-CZ" dirty="0"/>
              <a:t>3</a:t>
            </a:r>
            <a:r>
              <a:rPr dirty="0"/>
              <a:t>.</a:t>
            </a:r>
            <a:r>
              <a:rPr lang="cs-CZ" dirty="0"/>
              <a:t>3</a:t>
            </a:r>
            <a:r>
              <a:rPr dirty="0"/>
              <a:t> </a:t>
            </a:r>
            <a:r>
              <a:rPr lang="cs-CZ" dirty="0" err="1"/>
              <a:t>App</a:t>
            </a:r>
            <a:r>
              <a:rPr lang="cs-CZ" dirty="0"/>
              <a:t> </a:t>
            </a:r>
            <a:r>
              <a:rPr lang="cs-CZ" dirty="0" err="1"/>
              <a:t>Tracking</a:t>
            </a:r>
            <a:r>
              <a:rPr lang="cs-CZ" dirty="0"/>
              <a:t> </a:t>
            </a:r>
            <a:r>
              <a:rPr lang="cs-CZ" dirty="0" err="1"/>
              <a:t>Transparency</a:t>
            </a:r>
            <a:endParaRPr dirty="0"/>
          </a:p>
        </p:txBody>
      </p:sp>
      <p:sp>
        <p:nvSpPr>
          <p:cNvPr id="129" name="Subtitle 2">
            <a:extLst>
              <a:ext uri="{FF2B5EF4-FFF2-40B4-BE49-F238E27FC236}">
                <a16:creationId xmlns:a16="http://schemas.microsoft.com/office/drawing/2014/main" id="{9A9ACE3F-99B3-E034-4465-9435AC17E3BC}"/>
              </a:ext>
            </a:extLst>
          </p:cNvPr>
          <p:cNvSpPr txBox="1">
            <a:spLocks noGrp="1"/>
          </p:cNvSpPr>
          <p:nvPr>
            <p:ph type="subTitle" sz="half" idx="1"/>
          </p:nvPr>
        </p:nvSpPr>
        <p:spPr>
          <a:xfrm>
            <a:off x="2063550" y="2348879"/>
            <a:ext cx="5611413" cy="3449939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>
              <a:spcBef>
                <a:spcPts val="400"/>
              </a:spcBef>
              <a:buSzPct val="100000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Pokud aplikace:</a:t>
            </a:r>
          </a:p>
          <a:p>
            <a:pPr marL="342900" indent="-342900" algn="l">
              <a:spcBef>
                <a:spcPts val="400"/>
              </a:spcBef>
              <a:buSzPct val="10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používá identifikátory pro sledování (např. reklamní ID – IDFA)</a:t>
            </a:r>
          </a:p>
          <a:p>
            <a:pPr marL="342900" indent="-342900" algn="l">
              <a:spcBef>
                <a:spcPts val="400"/>
              </a:spcBef>
              <a:buSzPct val="10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využívá reklamy s třetími stranami (Meta </a:t>
            </a:r>
            <a:r>
              <a:rPr lang="cs-CZ" b="1" dirty="0" err="1"/>
              <a:t>Ads</a:t>
            </a:r>
            <a:r>
              <a:rPr lang="cs-CZ" b="1" dirty="0"/>
              <a:t>, Google </a:t>
            </a:r>
            <a:r>
              <a:rPr lang="cs-CZ" b="1" dirty="0" err="1"/>
              <a:t>Ads</a:t>
            </a:r>
            <a:r>
              <a:rPr lang="cs-CZ" b="1" dirty="0"/>
              <a:t>, </a:t>
            </a:r>
            <a:r>
              <a:rPr lang="cs-CZ" b="1" dirty="0" err="1"/>
              <a:t>TikTok</a:t>
            </a:r>
            <a:r>
              <a:rPr lang="cs-CZ" b="1" dirty="0"/>
              <a:t> </a:t>
            </a:r>
            <a:r>
              <a:rPr lang="cs-CZ" b="1" dirty="0" err="1"/>
              <a:t>Ads</a:t>
            </a:r>
            <a:r>
              <a:rPr lang="cs-CZ" b="1" dirty="0"/>
              <a:t>…)</a:t>
            </a:r>
          </a:p>
          <a:p>
            <a:pPr marL="342900" indent="-342900" algn="l">
              <a:spcBef>
                <a:spcPts val="400"/>
              </a:spcBef>
              <a:buSzPct val="10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odesílá data mimo aplikaci za účelem profilování</a:t>
            </a:r>
          </a:p>
          <a:p>
            <a:pPr marL="342900" indent="-342900" algn="l">
              <a:spcBef>
                <a:spcPts val="400"/>
              </a:spcBef>
              <a:buSzPct val="10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endParaRPr lang="cs-CZ" b="1" dirty="0"/>
          </a:p>
          <a:p>
            <a:pPr algn="l">
              <a:spcBef>
                <a:spcPts val="400"/>
              </a:spcBef>
              <a:buSzPct val="100000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Je od iOS 14.5 vyžadován ATT prompt</a:t>
            </a:r>
          </a:p>
          <a:p>
            <a:pPr algn="l">
              <a:spcBef>
                <a:spcPts val="400"/>
              </a:spcBef>
              <a:buSzPct val="100000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A použití Apple </a:t>
            </a:r>
            <a:r>
              <a:rPr lang="cs-CZ" b="1" dirty="0" err="1"/>
              <a:t>App</a:t>
            </a:r>
            <a:r>
              <a:rPr lang="cs-CZ" b="1" dirty="0"/>
              <a:t> </a:t>
            </a:r>
            <a:r>
              <a:rPr lang="cs-CZ" b="1" dirty="0" err="1"/>
              <a:t>Tracking</a:t>
            </a:r>
            <a:r>
              <a:rPr lang="cs-CZ" b="1" dirty="0"/>
              <a:t> </a:t>
            </a:r>
            <a:r>
              <a:rPr lang="cs-CZ" b="1" dirty="0" err="1"/>
              <a:t>Transparency</a:t>
            </a:r>
            <a:r>
              <a:rPr lang="cs-CZ" b="1" dirty="0"/>
              <a:t> frameworku</a:t>
            </a:r>
          </a:p>
        </p:txBody>
      </p:sp>
      <p:pic>
        <p:nvPicPr>
          <p:cNvPr id="130" name="Picture 6" descr="Picture 6">
            <a:extLst>
              <a:ext uri="{FF2B5EF4-FFF2-40B4-BE49-F238E27FC236}">
                <a16:creationId xmlns:a16="http://schemas.microsoft.com/office/drawing/2014/main" id="{DCEAACC4-451D-7695-2002-C5CE29109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763" y="6231657"/>
            <a:ext cx="205822" cy="235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icture 7" descr="Picture 7">
            <a:extLst>
              <a:ext uri="{FF2B5EF4-FFF2-40B4-BE49-F238E27FC236}">
                <a16:creationId xmlns:a16="http://schemas.microsoft.com/office/drawing/2014/main" id="{9E267A7D-DC5C-20A9-05C5-53064D5CF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4273" y="6231656"/>
            <a:ext cx="235224" cy="235224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Footer Placeholder 3">
            <a:extLst>
              <a:ext uri="{FF2B5EF4-FFF2-40B4-BE49-F238E27FC236}">
                <a16:creationId xmlns:a16="http://schemas.microsoft.com/office/drawing/2014/main" id="{04CD9B0C-42E0-3A45-0A8F-79526B2C1877}"/>
              </a:ext>
            </a:extLst>
          </p:cNvPr>
          <p:cNvSpPr txBox="1"/>
          <p:nvPr/>
        </p:nvSpPr>
        <p:spPr>
          <a:xfrm>
            <a:off x="8760296" y="6221635"/>
            <a:ext cx="2016225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100">
                <a:solidFill>
                  <a:srgbClr val="FFFFFF"/>
                </a:solidFill>
                <a:latin typeface="Berlin CE"/>
                <a:ea typeface="Berlin CE"/>
                <a:cs typeface="Berlin CE"/>
                <a:sym typeface="Berlin CE"/>
              </a:defRPr>
            </a:lvl1pPr>
          </a:lstStyle>
          <a:p>
            <a:r>
              <a:t>fhs.utb.cz</a:t>
            </a:r>
          </a:p>
        </p:txBody>
      </p:sp>
      <p:pic>
        <p:nvPicPr>
          <p:cNvPr id="133" name="Picture 9" descr="Picture 9">
            <a:extLst>
              <a:ext uri="{FF2B5EF4-FFF2-40B4-BE49-F238E27FC236}">
                <a16:creationId xmlns:a16="http://schemas.microsoft.com/office/drawing/2014/main" id="{9901204E-80DF-04A8-E97F-4851EEA683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895" y="6191849"/>
            <a:ext cx="1934719" cy="28566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Zástupný symbol pro číslo snímku 5">
            <a:extLst>
              <a:ext uri="{FF2B5EF4-FFF2-40B4-BE49-F238E27FC236}">
                <a16:creationId xmlns:a16="http://schemas.microsoft.com/office/drawing/2014/main" id="{463C2783-AC0C-0001-2E88-5B5BB9EEE80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11393502" y="6404294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17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7F9D50-44D0-A30F-C80A-CF47CB09BA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3111" y="2153965"/>
            <a:ext cx="3749289" cy="3880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39448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C36614-A469-0170-8E80-7AA20C117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Footer Placeholder 3">
            <a:extLst>
              <a:ext uri="{FF2B5EF4-FFF2-40B4-BE49-F238E27FC236}">
                <a16:creationId xmlns:a16="http://schemas.microsoft.com/office/drawing/2014/main" id="{DECE2CF5-4654-79A5-E21B-3BB1ACA13B4C}"/>
              </a:ext>
            </a:extLst>
          </p:cNvPr>
          <p:cNvSpPr txBox="1"/>
          <p:nvPr/>
        </p:nvSpPr>
        <p:spPr>
          <a:xfrm>
            <a:off x="2408311" y="6134503"/>
            <a:ext cx="23195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Ing. Radek Vala Ph.D.</a:t>
            </a:r>
            <a:endParaRPr sz="1200">
              <a:solidFill>
                <a:srgbClr val="888888"/>
              </a:solidFill>
            </a:endParaRPr>
          </a:p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FAI, UTB ve Zlíně</a:t>
            </a:r>
          </a:p>
        </p:txBody>
      </p:sp>
      <p:sp>
        <p:nvSpPr>
          <p:cNvPr id="128" name="Title 1">
            <a:extLst>
              <a:ext uri="{FF2B5EF4-FFF2-40B4-BE49-F238E27FC236}">
                <a16:creationId xmlns:a16="http://schemas.microsoft.com/office/drawing/2014/main" id="{15A14E78-EAEB-FF81-16AC-4575989DEC1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034321" y="978902"/>
            <a:ext cx="5881600" cy="759958"/>
          </a:xfrm>
          <a:prstGeom prst="rect">
            <a:avLst/>
          </a:prstGeom>
        </p:spPr>
        <p:txBody>
          <a:bodyPr anchor="t"/>
          <a:lstStyle>
            <a:lvl1pPr algn="l">
              <a:defRPr sz="3200"/>
            </a:lvl1pPr>
          </a:lstStyle>
          <a:p>
            <a:r>
              <a:rPr lang="cs-CZ" dirty="0"/>
              <a:t>3</a:t>
            </a:r>
            <a:r>
              <a:rPr dirty="0"/>
              <a:t>.</a:t>
            </a:r>
            <a:r>
              <a:rPr lang="cs-CZ" dirty="0"/>
              <a:t>3</a:t>
            </a:r>
            <a:r>
              <a:rPr dirty="0"/>
              <a:t> </a:t>
            </a:r>
            <a:r>
              <a:rPr lang="cs-CZ" dirty="0" err="1"/>
              <a:t>App</a:t>
            </a:r>
            <a:r>
              <a:rPr lang="cs-CZ" dirty="0"/>
              <a:t> </a:t>
            </a:r>
            <a:r>
              <a:rPr lang="cs-CZ" dirty="0" err="1"/>
              <a:t>Tracking</a:t>
            </a:r>
            <a:r>
              <a:rPr lang="cs-CZ" dirty="0"/>
              <a:t> </a:t>
            </a:r>
            <a:r>
              <a:rPr lang="cs-CZ" dirty="0" err="1"/>
              <a:t>Transparency</a:t>
            </a:r>
            <a:endParaRPr dirty="0"/>
          </a:p>
        </p:txBody>
      </p:sp>
      <p:pic>
        <p:nvPicPr>
          <p:cNvPr id="130" name="Picture 6" descr="Picture 6">
            <a:extLst>
              <a:ext uri="{FF2B5EF4-FFF2-40B4-BE49-F238E27FC236}">
                <a16:creationId xmlns:a16="http://schemas.microsoft.com/office/drawing/2014/main" id="{BB8CD310-544C-6CF0-9ED7-41848A7B9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763" y="6231657"/>
            <a:ext cx="205822" cy="235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icture 7" descr="Picture 7">
            <a:extLst>
              <a:ext uri="{FF2B5EF4-FFF2-40B4-BE49-F238E27FC236}">
                <a16:creationId xmlns:a16="http://schemas.microsoft.com/office/drawing/2014/main" id="{70DE0162-00A1-56ED-1DA3-AEBE42BD2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4273" y="6231656"/>
            <a:ext cx="235224" cy="235224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Footer Placeholder 3">
            <a:extLst>
              <a:ext uri="{FF2B5EF4-FFF2-40B4-BE49-F238E27FC236}">
                <a16:creationId xmlns:a16="http://schemas.microsoft.com/office/drawing/2014/main" id="{87839911-517B-DC15-7262-77A5DFDDEFF7}"/>
              </a:ext>
            </a:extLst>
          </p:cNvPr>
          <p:cNvSpPr txBox="1"/>
          <p:nvPr/>
        </p:nvSpPr>
        <p:spPr>
          <a:xfrm>
            <a:off x="8760296" y="6221635"/>
            <a:ext cx="2016225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100">
                <a:solidFill>
                  <a:srgbClr val="FFFFFF"/>
                </a:solidFill>
                <a:latin typeface="Berlin CE"/>
                <a:ea typeface="Berlin CE"/>
                <a:cs typeface="Berlin CE"/>
                <a:sym typeface="Berlin CE"/>
              </a:defRPr>
            </a:lvl1pPr>
          </a:lstStyle>
          <a:p>
            <a:r>
              <a:t>fhs.utb.cz</a:t>
            </a:r>
          </a:p>
        </p:txBody>
      </p:sp>
      <p:pic>
        <p:nvPicPr>
          <p:cNvPr id="133" name="Picture 9" descr="Picture 9">
            <a:extLst>
              <a:ext uri="{FF2B5EF4-FFF2-40B4-BE49-F238E27FC236}">
                <a16:creationId xmlns:a16="http://schemas.microsoft.com/office/drawing/2014/main" id="{491CEBF3-F2F1-1AA1-0EEA-21D4C0A5F2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895" y="6191849"/>
            <a:ext cx="1934719" cy="28566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Zástupný symbol pro číslo snímku 5">
            <a:extLst>
              <a:ext uri="{FF2B5EF4-FFF2-40B4-BE49-F238E27FC236}">
                <a16:creationId xmlns:a16="http://schemas.microsoft.com/office/drawing/2014/main" id="{15BD055A-DD68-D074-6E47-2758FE5B0AF9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11393502" y="6404294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18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C127CB-E804-407B-393F-63DDF1B8CF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0370" y="2038663"/>
            <a:ext cx="4477581" cy="38533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A184F2-7637-7E61-796C-0739905EBC37}"/>
              </a:ext>
            </a:extLst>
          </p:cNvPr>
          <p:cNvSpPr txBox="1"/>
          <p:nvPr/>
        </p:nvSpPr>
        <p:spPr>
          <a:xfrm>
            <a:off x="1034321" y="1841710"/>
            <a:ext cx="5741233" cy="15720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cs-CZ" b="1" i="0" u="none" strike="noStrike" noProof="0" dirty="0">
                <a:solidFill>
                  <a:srgbClr val="000000"/>
                </a:solidFill>
                <a:effectLst/>
              </a:rPr>
              <a:t>ATT pro uživatele:</a:t>
            </a:r>
          </a:p>
          <a:p>
            <a:pPr marL="285750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cs-CZ" b="0" i="0" u="none" strike="noStrike" noProof="0" dirty="0">
                <a:solidFill>
                  <a:srgbClr val="000000"/>
                </a:solidFill>
                <a:effectLst/>
              </a:rPr>
              <a:t>kontrola nad tím, kdo může sledovat jeho aktivitu</a:t>
            </a:r>
          </a:p>
          <a:p>
            <a:pPr marL="285750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cs-CZ" b="0" i="0" u="none" strike="noStrike" noProof="0" dirty="0">
                <a:solidFill>
                  <a:srgbClr val="000000"/>
                </a:solidFill>
                <a:effectLst/>
              </a:rPr>
              <a:t>méně personalizované reklamy při odmítnutí</a:t>
            </a:r>
          </a:p>
          <a:p>
            <a:pPr marL="285750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cs-CZ" b="0" i="0" u="none" strike="noStrike" noProof="0" dirty="0">
                <a:solidFill>
                  <a:srgbClr val="000000"/>
                </a:solidFill>
                <a:effectLst/>
              </a:rPr>
              <a:t>větší transparentnost a ochrana soukromí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72B9CF-EECC-FB2E-3FB9-FE41927E4F8F}"/>
              </a:ext>
            </a:extLst>
          </p:cNvPr>
          <p:cNvSpPr txBox="1"/>
          <p:nvPr/>
        </p:nvSpPr>
        <p:spPr>
          <a:xfrm>
            <a:off x="1034320" y="3837451"/>
            <a:ext cx="5741233" cy="19875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cs-CZ" b="1" i="0" u="none" strike="noStrike" noProof="0" dirty="0">
                <a:solidFill>
                  <a:srgbClr val="000000"/>
                </a:solidFill>
                <a:effectLst/>
              </a:rPr>
              <a:t>ATT pro vývojáře:</a:t>
            </a:r>
          </a:p>
          <a:p>
            <a:pPr marL="285750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cs-CZ" i="0" u="none" strike="noStrike" noProof="0" dirty="0">
                <a:solidFill>
                  <a:srgbClr val="000000"/>
                </a:solidFill>
                <a:effectLst/>
              </a:rPr>
              <a:t>povinnost zobrazit ATT dialog při použití </a:t>
            </a:r>
            <a:r>
              <a:rPr lang="cs-CZ" i="0" u="none" strike="noStrike" noProof="0" dirty="0" err="1">
                <a:solidFill>
                  <a:srgbClr val="000000"/>
                </a:solidFill>
                <a:effectLst/>
              </a:rPr>
              <a:t>trackingu</a:t>
            </a:r>
            <a:endParaRPr lang="cs-CZ" i="0" u="none" strike="noStrike" noProof="0" dirty="0">
              <a:solidFill>
                <a:srgbClr val="000000"/>
              </a:solidFill>
              <a:effectLst/>
            </a:endParaRPr>
          </a:p>
          <a:p>
            <a:pPr marL="285750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cs-CZ" i="0" u="none" strike="noStrike" noProof="0" dirty="0">
                <a:solidFill>
                  <a:srgbClr val="000000"/>
                </a:solidFill>
                <a:effectLst/>
              </a:rPr>
              <a:t>omezení práce s IDFA bez souhlasu</a:t>
            </a:r>
          </a:p>
          <a:p>
            <a:pPr marL="285750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cs-CZ" i="0" u="none" strike="noStrike" noProof="0" dirty="0">
                <a:solidFill>
                  <a:srgbClr val="000000"/>
                </a:solidFill>
                <a:effectLst/>
              </a:rPr>
              <a:t>nutnost přesně deklarovat sběr dat</a:t>
            </a:r>
          </a:p>
          <a:p>
            <a:pPr marL="285750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cs-CZ" i="0" u="none" strike="noStrike" noProof="0" dirty="0">
                <a:solidFill>
                  <a:srgbClr val="000000"/>
                </a:solidFill>
                <a:effectLst/>
              </a:rPr>
              <a:t>riziko zamítnutí aplikace, pokud se pravidla poruší</a:t>
            </a:r>
          </a:p>
        </p:txBody>
      </p:sp>
    </p:spTree>
    <p:extLst>
      <p:ext uri="{BB962C8B-B14F-4D97-AF65-F5344CB8AC3E}">
        <p14:creationId xmlns:p14="http://schemas.microsoft.com/office/powerpoint/2010/main" val="3134072336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636220-B1F9-3EF3-935E-2C0A81D0DD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Footer Placeholder 3">
            <a:extLst>
              <a:ext uri="{FF2B5EF4-FFF2-40B4-BE49-F238E27FC236}">
                <a16:creationId xmlns:a16="http://schemas.microsoft.com/office/drawing/2014/main" id="{B77C1F0C-B952-E573-9310-F263A8781062}"/>
              </a:ext>
            </a:extLst>
          </p:cNvPr>
          <p:cNvSpPr txBox="1"/>
          <p:nvPr/>
        </p:nvSpPr>
        <p:spPr>
          <a:xfrm>
            <a:off x="2408311" y="6134503"/>
            <a:ext cx="23195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Ing. Radek Vala Ph.D.</a:t>
            </a:r>
            <a:endParaRPr sz="1200">
              <a:solidFill>
                <a:srgbClr val="888888"/>
              </a:solidFill>
            </a:endParaRPr>
          </a:p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FAI, UTB ve Zlíně</a:t>
            </a:r>
          </a:p>
        </p:txBody>
      </p:sp>
      <p:sp>
        <p:nvSpPr>
          <p:cNvPr id="128" name="Title 1">
            <a:extLst>
              <a:ext uri="{FF2B5EF4-FFF2-40B4-BE49-F238E27FC236}">
                <a16:creationId xmlns:a16="http://schemas.microsoft.com/office/drawing/2014/main" id="{DD6F05ED-0E19-EADD-0D6D-BB88AD172FE3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36002" y="1277619"/>
            <a:ext cx="8182508" cy="1008113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200"/>
            </a:lvl1pPr>
          </a:lstStyle>
          <a:p>
            <a:r>
              <a:rPr lang="cs-CZ" dirty="0"/>
              <a:t>3</a:t>
            </a:r>
            <a:r>
              <a:rPr dirty="0"/>
              <a:t>.</a:t>
            </a:r>
            <a:r>
              <a:rPr lang="cs-CZ" dirty="0"/>
              <a:t>4</a:t>
            </a:r>
            <a:r>
              <a:rPr dirty="0"/>
              <a:t> </a:t>
            </a:r>
            <a:r>
              <a:rPr lang="cs-CZ" dirty="0" err="1"/>
              <a:t>Privacy</a:t>
            </a:r>
            <a:r>
              <a:rPr lang="cs-CZ" dirty="0"/>
              <a:t> Manifest (2024)</a:t>
            </a:r>
            <a:endParaRPr dirty="0"/>
          </a:p>
        </p:txBody>
      </p:sp>
      <p:sp>
        <p:nvSpPr>
          <p:cNvPr id="129" name="Subtitle 2">
            <a:extLst>
              <a:ext uri="{FF2B5EF4-FFF2-40B4-BE49-F238E27FC236}">
                <a16:creationId xmlns:a16="http://schemas.microsoft.com/office/drawing/2014/main" id="{8844F31D-0F9E-5E42-F8E4-6B07F5DD750E}"/>
              </a:ext>
            </a:extLst>
          </p:cNvPr>
          <p:cNvSpPr txBox="1">
            <a:spLocks noGrp="1"/>
          </p:cNvSpPr>
          <p:nvPr>
            <p:ph type="subTitle" sz="half" idx="1"/>
          </p:nvPr>
        </p:nvSpPr>
        <p:spPr>
          <a:xfrm>
            <a:off x="2063550" y="2348880"/>
            <a:ext cx="6480723" cy="262952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>
              <a:spcBef>
                <a:spcPts val="400"/>
              </a:spcBef>
              <a:buSzPct val="100000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POVINNÉ od jara 2024 pro všechny aplikace</a:t>
            </a:r>
          </a:p>
          <a:p>
            <a:pPr algn="l">
              <a:spcBef>
                <a:spcPts val="400"/>
              </a:spcBef>
              <a:buSzPct val="100000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endParaRPr lang="cs-CZ" b="1" dirty="0"/>
          </a:p>
          <a:p>
            <a:pPr algn="l">
              <a:spcBef>
                <a:spcPts val="400"/>
              </a:spcBef>
              <a:buSzPct val="100000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 err="1"/>
              <a:t>Privacy</a:t>
            </a:r>
            <a:r>
              <a:rPr lang="cs-CZ" b="1" dirty="0"/>
              <a:t> Manifest obsahuje: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seznam důvodů použití citlivých API (“</a:t>
            </a:r>
            <a:r>
              <a:rPr lang="cs-CZ" b="1" dirty="0" err="1"/>
              <a:t>Required</a:t>
            </a:r>
            <a:r>
              <a:rPr lang="cs-CZ" b="1" dirty="0"/>
              <a:t> </a:t>
            </a:r>
            <a:r>
              <a:rPr lang="cs-CZ" b="1" dirty="0" err="1"/>
              <a:t>Reason</a:t>
            </a:r>
            <a:r>
              <a:rPr lang="cs-CZ" b="1" dirty="0"/>
              <a:t> </a:t>
            </a:r>
            <a:r>
              <a:rPr lang="cs-CZ" b="1" dirty="0" err="1"/>
              <a:t>APIs</a:t>
            </a:r>
            <a:r>
              <a:rPr lang="cs-CZ" b="1" dirty="0"/>
              <a:t>”)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informace o použitých </a:t>
            </a:r>
            <a:r>
              <a:rPr lang="cs-CZ" b="1" dirty="0" err="1"/>
              <a:t>trackerech</a:t>
            </a:r>
            <a:endParaRPr lang="cs-CZ" b="1" dirty="0"/>
          </a:p>
          <a:p>
            <a:pPr marL="285750" indent="-285750" algn="l">
              <a:spcBef>
                <a:spcPts val="400"/>
              </a:spcBef>
              <a:buSzPct val="10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povinné pro knihovny třetích stran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nevyplnění = automatické zamítnutí v </a:t>
            </a:r>
            <a:r>
              <a:rPr lang="cs-CZ" b="1" dirty="0" err="1"/>
              <a:t>review</a:t>
            </a:r>
            <a:endParaRPr lang="cs-CZ" dirty="0"/>
          </a:p>
        </p:txBody>
      </p:sp>
      <p:pic>
        <p:nvPicPr>
          <p:cNvPr id="130" name="Picture 6" descr="Picture 6">
            <a:extLst>
              <a:ext uri="{FF2B5EF4-FFF2-40B4-BE49-F238E27FC236}">
                <a16:creationId xmlns:a16="http://schemas.microsoft.com/office/drawing/2014/main" id="{FAAE16D2-2105-727E-A112-7773AFC32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763" y="6231657"/>
            <a:ext cx="205822" cy="235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icture 7" descr="Picture 7">
            <a:extLst>
              <a:ext uri="{FF2B5EF4-FFF2-40B4-BE49-F238E27FC236}">
                <a16:creationId xmlns:a16="http://schemas.microsoft.com/office/drawing/2014/main" id="{BF62BF70-7031-87BC-3AAD-1CBA31562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4273" y="6231656"/>
            <a:ext cx="235224" cy="235224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Footer Placeholder 3">
            <a:extLst>
              <a:ext uri="{FF2B5EF4-FFF2-40B4-BE49-F238E27FC236}">
                <a16:creationId xmlns:a16="http://schemas.microsoft.com/office/drawing/2014/main" id="{A60F4220-7042-CF09-4098-3094EF8F4D25}"/>
              </a:ext>
            </a:extLst>
          </p:cNvPr>
          <p:cNvSpPr txBox="1"/>
          <p:nvPr/>
        </p:nvSpPr>
        <p:spPr>
          <a:xfrm>
            <a:off x="8760296" y="6221635"/>
            <a:ext cx="2016225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100">
                <a:solidFill>
                  <a:srgbClr val="FFFFFF"/>
                </a:solidFill>
                <a:latin typeface="Berlin CE"/>
                <a:ea typeface="Berlin CE"/>
                <a:cs typeface="Berlin CE"/>
                <a:sym typeface="Berlin CE"/>
              </a:defRPr>
            </a:lvl1pPr>
          </a:lstStyle>
          <a:p>
            <a:r>
              <a:t>fhs.utb.cz</a:t>
            </a:r>
          </a:p>
        </p:txBody>
      </p:sp>
      <p:pic>
        <p:nvPicPr>
          <p:cNvPr id="133" name="Picture 9" descr="Picture 9">
            <a:extLst>
              <a:ext uri="{FF2B5EF4-FFF2-40B4-BE49-F238E27FC236}">
                <a16:creationId xmlns:a16="http://schemas.microsoft.com/office/drawing/2014/main" id="{8287BE3D-8C3F-70F8-4190-F88274815D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895" y="6191849"/>
            <a:ext cx="1934719" cy="28566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Zástupný symbol pro číslo snímku 5">
            <a:extLst>
              <a:ext uri="{FF2B5EF4-FFF2-40B4-BE49-F238E27FC236}">
                <a16:creationId xmlns:a16="http://schemas.microsoft.com/office/drawing/2014/main" id="{F08598D0-5230-D89E-928C-3A6804DC0A1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11393502" y="6404294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19</a:t>
            </a:fld>
            <a:endParaRPr/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AB5E669E-5712-4BA0-FE9E-34909B48EB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60296" y="2826207"/>
            <a:ext cx="171450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98181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Footer Placeholder 3"/>
          <p:cNvSpPr txBox="1"/>
          <p:nvPr/>
        </p:nvSpPr>
        <p:spPr>
          <a:xfrm>
            <a:off x="2408311" y="6134503"/>
            <a:ext cx="23195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Ing. Radek Vala Ph.D.</a:t>
            </a:r>
            <a:endParaRPr sz="1200">
              <a:solidFill>
                <a:srgbClr val="888888"/>
              </a:solidFill>
            </a:endParaRPr>
          </a:p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FAI, UTB ve Zlíně</a:t>
            </a:r>
          </a:p>
        </p:txBody>
      </p:sp>
      <p:sp>
        <p:nvSpPr>
          <p:cNvPr id="122" name="Title 1"/>
          <p:cNvSpPr txBox="1">
            <a:spLocks noGrp="1"/>
          </p:cNvSpPr>
          <p:nvPr>
            <p:ph type="ctrTitle"/>
          </p:nvPr>
        </p:nvSpPr>
        <p:spPr>
          <a:xfrm>
            <a:off x="1" y="1453835"/>
            <a:ext cx="5321508" cy="1122146"/>
          </a:xfrm>
          <a:prstGeom prst="rect">
            <a:avLst/>
          </a:prstGeom>
        </p:spPr>
        <p:txBody>
          <a:bodyPr/>
          <a:lstStyle/>
          <a:p>
            <a:r>
              <a:rPr dirty="0"/>
              <a:t>1. </a:t>
            </a:r>
            <a:r>
              <a:rPr lang="cs-CZ" dirty="0" err="1"/>
              <a:t>App</a:t>
            </a:r>
            <a:r>
              <a:rPr lang="cs-CZ" dirty="0"/>
              <a:t> </a:t>
            </a:r>
            <a:r>
              <a:rPr lang="cs-CZ" dirty="0" err="1"/>
              <a:t>Store</a:t>
            </a:r>
            <a:endParaRPr dirty="0"/>
          </a:p>
        </p:txBody>
      </p:sp>
      <p:pic>
        <p:nvPicPr>
          <p:cNvPr id="124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763" y="6231657"/>
            <a:ext cx="205822" cy="235224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Zástupný symbol pro číslo snímku 11"/>
          <p:cNvSpPr txBox="1">
            <a:spLocks noGrp="1"/>
          </p:cNvSpPr>
          <p:nvPr>
            <p:ph type="sldNum" sz="quarter" idx="2"/>
          </p:nvPr>
        </p:nvSpPr>
        <p:spPr>
          <a:xfrm>
            <a:off x="11393502" y="6404294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20EAAC1F-2736-864B-BC4C-ADEE6768F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5910" y="3279097"/>
            <a:ext cx="1714500" cy="1638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697FB2-386F-EB49-F699-741623F79E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9609" y="0"/>
            <a:ext cx="7472516" cy="68580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DC5C26-5A4A-CA99-E1D8-8C1168F10C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Footer Placeholder 3">
            <a:extLst>
              <a:ext uri="{FF2B5EF4-FFF2-40B4-BE49-F238E27FC236}">
                <a16:creationId xmlns:a16="http://schemas.microsoft.com/office/drawing/2014/main" id="{60870B59-603B-3B17-6143-63726F450835}"/>
              </a:ext>
            </a:extLst>
          </p:cNvPr>
          <p:cNvSpPr txBox="1"/>
          <p:nvPr/>
        </p:nvSpPr>
        <p:spPr>
          <a:xfrm>
            <a:off x="2408311" y="6134503"/>
            <a:ext cx="23195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Ing. Radek Vala Ph.D.</a:t>
            </a:r>
            <a:endParaRPr sz="1200">
              <a:solidFill>
                <a:srgbClr val="888888"/>
              </a:solidFill>
            </a:endParaRPr>
          </a:p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FAI, UTB ve Zlíně</a:t>
            </a:r>
          </a:p>
        </p:txBody>
      </p:sp>
      <p:sp>
        <p:nvSpPr>
          <p:cNvPr id="128" name="Title 1">
            <a:extLst>
              <a:ext uri="{FF2B5EF4-FFF2-40B4-BE49-F238E27FC236}">
                <a16:creationId xmlns:a16="http://schemas.microsoft.com/office/drawing/2014/main" id="{556C102C-1123-2793-8BCF-C7A1E544EEF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36002" y="1277619"/>
            <a:ext cx="8182508" cy="1008113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200"/>
            </a:lvl1pPr>
          </a:lstStyle>
          <a:p>
            <a:r>
              <a:rPr lang="cs-CZ" dirty="0"/>
              <a:t>3</a:t>
            </a:r>
            <a:r>
              <a:rPr dirty="0"/>
              <a:t>.</a:t>
            </a:r>
            <a:r>
              <a:rPr lang="cs-CZ" dirty="0"/>
              <a:t>5</a:t>
            </a:r>
            <a:r>
              <a:rPr dirty="0"/>
              <a:t> </a:t>
            </a:r>
            <a:r>
              <a:rPr lang="cs-CZ" dirty="0"/>
              <a:t>Problematické typy aplikací</a:t>
            </a:r>
            <a:endParaRPr dirty="0"/>
          </a:p>
        </p:txBody>
      </p:sp>
      <p:sp>
        <p:nvSpPr>
          <p:cNvPr id="129" name="Subtitle 2">
            <a:extLst>
              <a:ext uri="{FF2B5EF4-FFF2-40B4-BE49-F238E27FC236}">
                <a16:creationId xmlns:a16="http://schemas.microsoft.com/office/drawing/2014/main" id="{C3FBCC8E-F4C8-098A-6569-70EDF2016509}"/>
              </a:ext>
            </a:extLst>
          </p:cNvPr>
          <p:cNvSpPr txBox="1">
            <a:spLocks noGrp="1"/>
          </p:cNvSpPr>
          <p:nvPr>
            <p:ph type="subTitle" sz="half" idx="1"/>
          </p:nvPr>
        </p:nvSpPr>
        <p:spPr>
          <a:xfrm>
            <a:off x="2063550" y="2348880"/>
            <a:ext cx="6480723" cy="262952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algn="l">
              <a:spcBef>
                <a:spcPts val="400"/>
              </a:spcBef>
              <a:buSzPct val="100000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Apple nově zamítá (2024-2025):</a:t>
            </a:r>
          </a:p>
          <a:p>
            <a:pPr algn="l">
              <a:spcBef>
                <a:spcPts val="400"/>
              </a:spcBef>
              <a:buSzPct val="100000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endParaRPr lang="cs-CZ" b="1" dirty="0"/>
          </a:p>
          <a:p>
            <a:pPr marL="285750" indent="-285750" algn="l">
              <a:spcBef>
                <a:spcPts val="400"/>
              </a:spcBef>
              <a:buSzPct val="10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Aplikace generující obsah bez moderace (AI!)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Aplikace s příliš obecným účelem (např. jednoduchý </a:t>
            </a:r>
            <a:r>
              <a:rPr lang="cs-CZ" b="1" dirty="0" err="1"/>
              <a:t>webview</a:t>
            </a:r>
            <a:r>
              <a:rPr lang="cs-CZ" b="1" dirty="0"/>
              <a:t>)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Klamavá metadata → “</a:t>
            </a:r>
            <a:r>
              <a:rPr lang="cs-CZ" b="1" dirty="0" err="1"/>
              <a:t>keyword</a:t>
            </a:r>
            <a:r>
              <a:rPr lang="cs-CZ" b="1" dirty="0"/>
              <a:t> </a:t>
            </a:r>
            <a:r>
              <a:rPr lang="cs-CZ" b="1" dirty="0" err="1"/>
              <a:t>stuffing</a:t>
            </a:r>
            <a:r>
              <a:rPr lang="cs-CZ" b="1" dirty="0"/>
              <a:t>”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Nepovolené API v </a:t>
            </a:r>
            <a:r>
              <a:rPr lang="cs-CZ" b="1" dirty="0" err="1"/>
              <a:t>Privacy</a:t>
            </a:r>
            <a:r>
              <a:rPr lang="cs-CZ" b="1" dirty="0"/>
              <a:t> Manifestu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Aplikace s externí platbou v rozporu s pravidly (mimo EU)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 panose="02070309020205020404" pitchFamily="49" charset="0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Špatně implementovaný “Sign in </a:t>
            </a:r>
            <a:r>
              <a:rPr lang="cs-CZ" b="1" dirty="0" err="1"/>
              <a:t>with</a:t>
            </a:r>
            <a:r>
              <a:rPr lang="cs-CZ" b="1" dirty="0"/>
              <a:t> Apple”</a:t>
            </a:r>
            <a:endParaRPr lang="cs-CZ" dirty="0"/>
          </a:p>
        </p:txBody>
      </p:sp>
      <p:pic>
        <p:nvPicPr>
          <p:cNvPr id="130" name="Picture 6" descr="Picture 6">
            <a:extLst>
              <a:ext uri="{FF2B5EF4-FFF2-40B4-BE49-F238E27FC236}">
                <a16:creationId xmlns:a16="http://schemas.microsoft.com/office/drawing/2014/main" id="{1B27887C-C11E-6736-4363-FE3C1A6AB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763" y="6231657"/>
            <a:ext cx="205822" cy="235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icture 7" descr="Picture 7">
            <a:extLst>
              <a:ext uri="{FF2B5EF4-FFF2-40B4-BE49-F238E27FC236}">
                <a16:creationId xmlns:a16="http://schemas.microsoft.com/office/drawing/2014/main" id="{590A6DAB-36D0-D2E7-AA2F-C1CF4B52F0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4273" y="6231656"/>
            <a:ext cx="235224" cy="235224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Footer Placeholder 3">
            <a:extLst>
              <a:ext uri="{FF2B5EF4-FFF2-40B4-BE49-F238E27FC236}">
                <a16:creationId xmlns:a16="http://schemas.microsoft.com/office/drawing/2014/main" id="{3E9BBBE4-3661-D049-BF8A-78B123F44E09}"/>
              </a:ext>
            </a:extLst>
          </p:cNvPr>
          <p:cNvSpPr txBox="1"/>
          <p:nvPr/>
        </p:nvSpPr>
        <p:spPr>
          <a:xfrm>
            <a:off x="8760296" y="6221635"/>
            <a:ext cx="2016225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100">
                <a:solidFill>
                  <a:srgbClr val="FFFFFF"/>
                </a:solidFill>
                <a:latin typeface="Berlin CE"/>
                <a:ea typeface="Berlin CE"/>
                <a:cs typeface="Berlin CE"/>
                <a:sym typeface="Berlin CE"/>
              </a:defRPr>
            </a:lvl1pPr>
          </a:lstStyle>
          <a:p>
            <a:r>
              <a:t>fhs.utb.cz</a:t>
            </a:r>
          </a:p>
        </p:txBody>
      </p:sp>
      <p:pic>
        <p:nvPicPr>
          <p:cNvPr id="133" name="Picture 9" descr="Picture 9">
            <a:extLst>
              <a:ext uri="{FF2B5EF4-FFF2-40B4-BE49-F238E27FC236}">
                <a16:creationId xmlns:a16="http://schemas.microsoft.com/office/drawing/2014/main" id="{35793562-157F-157F-2EF2-7C92D0027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895" y="6191849"/>
            <a:ext cx="1934719" cy="28566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Zástupný symbol pro číslo snímku 5">
            <a:extLst>
              <a:ext uri="{FF2B5EF4-FFF2-40B4-BE49-F238E27FC236}">
                <a16:creationId xmlns:a16="http://schemas.microsoft.com/office/drawing/2014/main" id="{F492DD3B-DFE3-247A-5FBA-C6362E73ADC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11393502" y="6404294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20</a:t>
            </a:fld>
            <a:endParaRPr/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E2EBB138-F6EE-4816-400F-B7E54B7A27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60296" y="2826207"/>
            <a:ext cx="171450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22173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7787" y="1463669"/>
            <a:ext cx="3456384" cy="34563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2276873"/>
            <a:ext cx="7772400" cy="1470025"/>
          </a:xfrm>
        </p:spPr>
        <p:txBody>
          <a:bodyPr/>
          <a:lstStyle/>
          <a:p>
            <a:r>
              <a:rPr lang="cs-CZ" dirty="0"/>
              <a:t>Děkuji za pozornost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55640" y="3356992"/>
            <a:ext cx="6400800" cy="1752600"/>
          </a:xfrm>
        </p:spPr>
        <p:txBody>
          <a:bodyPr>
            <a:normAutofit/>
          </a:bodyPr>
          <a:lstStyle/>
          <a:p>
            <a:r>
              <a:rPr lang="cs-CZ" sz="2800" i="1" dirty="0">
                <a:solidFill>
                  <a:schemeClr val="tx1"/>
                </a:solidFill>
              </a:rPr>
              <a:t>Dotazy?</a:t>
            </a:r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cs-CZ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8ACF089-6BD9-4FF9-8F05-3BF27D933551}" type="slidenum">
              <a:rPr lang="cs-CZ" smtClean="0"/>
              <a:pPr/>
              <a:t>21</a:t>
            </a:fld>
            <a:endParaRPr lang="cs-CZ"/>
          </a:p>
        </p:txBody>
      </p:sp>
      <p:sp>
        <p:nvSpPr>
          <p:cNvPr id="14" name="TextovéPole 13"/>
          <p:cNvSpPr txBox="1"/>
          <p:nvPr/>
        </p:nvSpPr>
        <p:spPr>
          <a:xfrm>
            <a:off x="3156254" y="5013177"/>
            <a:ext cx="5759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1400"/>
              <a:t>Strategický projekt UTB ve Zlíně, </a:t>
            </a:r>
            <a:r>
              <a:rPr lang="cs-CZ" sz="1400" err="1"/>
              <a:t>reg</a:t>
            </a:r>
            <a:r>
              <a:rPr lang="cs-CZ" sz="1400"/>
              <a:t>. č. CZ.02.2.69/0.0/0.0/16_015/0002204</a:t>
            </a:r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3870087C-6957-7A4F-BBBD-6BB1997E3BE5}"/>
              </a:ext>
            </a:extLst>
          </p:cNvPr>
          <p:cNvSpPr txBox="1"/>
          <p:nvPr/>
        </p:nvSpPr>
        <p:spPr>
          <a:xfrm>
            <a:off x="2408311" y="6134503"/>
            <a:ext cx="23195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rPr dirty="0"/>
              <a:t>Ing. Radek </a:t>
            </a:r>
            <a:r>
              <a:rPr dirty="0" err="1"/>
              <a:t>Vala</a:t>
            </a:r>
            <a:r>
              <a:rPr dirty="0"/>
              <a:t> Ph.D.</a:t>
            </a:r>
            <a:endParaRPr sz="1200" dirty="0">
              <a:solidFill>
                <a:srgbClr val="888888"/>
              </a:solidFill>
            </a:endParaRPr>
          </a:p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rPr dirty="0"/>
              <a:t>FAI, UTB </a:t>
            </a:r>
            <a:r>
              <a:rPr dirty="0" err="1"/>
              <a:t>ve</a:t>
            </a:r>
            <a:r>
              <a:rPr dirty="0"/>
              <a:t> </a:t>
            </a:r>
            <a:r>
              <a:rPr dirty="0" err="1"/>
              <a:t>Zlíně</a:t>
            </a:r>
            <a:endParaRPr dirty="0"/>
          </a:p>
        </p:txBody>
      </p:sp>
      <p:pic>
        <p:nvPicPr>
          <p:cNvPr id="11" name="Picture 6" descr="Picture 6">
            <a:extLst>
              <a:ext uri="{FF2B5EF4-FFF2-40B4-BE49-F238E27FC236}">
                <a16:creationId xmlns:a16="http://schemas.microsoft.com/office/drawing/2014/main" id="{B3E600A8-E3BD-E64B-8AB9-27AECE9E9B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5763" y="6231657"/>
            <a:ext cx="205822" cy="23522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74685189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36002" y="1277620"/>
            <a:ext cx="8182507" cy="1008112"/>
          </a:xfrm>
        </p:spPr>
        <p:txBody>
          <a:bodyPr>
            <a:normAutofit/>
          </a:bodyPr>
          <a:lstStyle/>
          <a:p>
            <a:pPr algn="l"/>
            <a:r>
              <a:rPr lang="cs-CZ" sz="3200" dirty="0"/>
              <a:t>Reference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63552" y="2348880"/>
            <a:ext cx="8182506" cy="2821834"/>
          </a:xfrm>
        </p:spPr>
        <p:txBody>
          <a:bodyPr>
            <a:noAutofit/>
          </a:bodyPr>
          <a:lstStyle/>
          <a:p>
            <a:pPr marL="342900" indent="-342900" algn="l">
              <a:spcBef>
                <a:spcPts val="400"/>
              </a:spcBef>
              <a:buSzPct val="100000"/>
              <a:buFont typeface="+mj-lt"/>
              <a:buAutoNum type="arabicPeriod"/>
              <a:defRPr sz="2000" b="1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sz="1600" b="1" dirty="0" err="1">
                <a:sym typeface="Source Sans Pro Semibold"/>
              </a:rPr>
              <a:t>App</a:t>
            </a:r>
            <a:r>
              <a:rPr lang="cs-CZ" sz="1600" b="1" dirty="0">
                <a:sym typeface="Source Sans Pro Semibold"/>
              </a:rPr>
              <a:t> </a:t>
            </a:r>
            <a:r>
              <a:rPr lang="cs-CZ" sz="1600" b="1" dirty="0" err="1">
                <a:sym typeface="Source Sans Pro Semibold"/>
              </a:rPr>
              <a:t>Store</a:t>
            </a:r>
            <a:r>
              <a:rPr lang="cs-CZ" sz="1600" b="1" dirty="0">
                <a:sym typeface="Source Sans Pro Semibold"/>
              </a:rPr>
              <a:t> | </a:t>
            </a:r>
            <a:r>
              <a:rPr lang="cs-CZ" sz="1600" b="1" dirty="0" err="1">
                <a:sym typeface="Source Sans Pro Semibold"/>
              </a:rPr>
              <a:t>Futures</a:t>
            </a:r>
            <a:r>
              <a:rPr lang="cs-CZ" sz="1600" b="1" dirty="0">
                <a:sym typeface="Source Sans Pro Semibold"/>
              </a:rPr>
              <a:t>, </a:t>
            </a:r>
            <a:r>
              <a:rPr lang="cs-CZ" sz="1600" b="1" dirty="0" err="1">
                <a:sym typeface="Source Sans Pro Semibold"/>
              </a:rPr>
              <a:t>Updates</a:t>
            </a:r>
            <a:r>
              <a:rPr lang="cs-CZ" sz="1600" b="1" dirty="0">
                <a:sym typeface="Source Sans Pro Semibold"/>
              </a:rPr>
              <a:t>, </a:t>
            </a:r>
            <a:r>
              <a:rPr lang="cs-CZ" sz="1600" b="1" dirty="0" err="1">
                <a:sym typeface="Source Sans Pro Semibold"/>
              </a:rPr>
              <a:t>History</a:t>
            </a:r>
            <a:r>
              <a:rPr lang="cs-CZ" sz="1600" b="1" dirty="0">
                <a:sym typeface="Source Sans Pro Semibold"/>
              </a:rPr>
              <a:t> </a:t>
            </a:r>
            <a:r>
              <a:rPr lang="cs-CZ" sz="1600" b="1" i="1" dirty="0" err="1">
                <a:sym typeface="Source Sans Pro Semibold"/>
              </a:rPr>
              <a:t>AppleInsider</a:t>
            </a:r>
            <a:r>
              <a:rPr lang="cs-CZ" sz="1600" b="1" dirty="0">
                <a:sym typeface="Source Sans Pro Semibold"/>
              </a:rPr>
              <a:t> [online]. Dostupné z: https://</a:t>
            </a:r>
            <a:r>
              <a:rPr lang="cs-CZ" sz="1600" b="1" dirty="0" err="1">
                <a:sym typeface="Source Sans Pro Semibold"/>
              </a:rPr>
              <a:t>appleinsider.com</a:t>
            </a:r>
            <a:r>
              <a:rPr lang="cs-CZ" sz="1600" b="1" dirty="0">
                <a:sym typeface="Source Sans Pro Semibold"/>
              </a:rPr>
              <a:t>/</a:t>
            </a:r>
            <a:r>
              <a:rPr lang="cs-CZ" sz="1600" b="1" dirty="0" err="1">
                <a:sym typeface="Source Sans Pro Semibold"/>
              </a:rPr>
              <a:t>inside</a:t>
            </a:r>
            <a:r>
              <a:rPr lang="cs-CZ" sz="1600" b="1" dirty="0">
                <a:sym typeface="Source Sans Pro Semibold"/>
              </a:rPr>
              <a:t>/</a:t>
            </a:r>
            <a:r>
              <a:rPr lang="cs-CZ" sz="1600" b="1" dirty="0" err="1">
                <a:sym typeface="Source Sans Pro Semibold"/>
              </a:rPr>
              <a:t>app-store</a:t>
            </a:r>
            <a:endParaRPr lang="cs-CZ" sz="1600" b="1" dirty="0">
              <a:sym typeface="Source Sans Pro Semibold"/>
            </a:endParaRPr>
          </a:p>
          <a:p>
            <a:pPr marL="342900" indent="-342900" algn="l">
              <a:spcBef>
                <a:spcPts val="400"/>
              </a:spcBef>
              <a:buSzPct val="100000"/>
              <a:buFont typeface="+mj-lt"/>
              <a:buAutoNum type="arabicPeriod"/>
              <a:defRPr sz="2000" b="1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sz="1600" b="1" dirty="0" err="1">
                <a:sym typeface="Source Sans Pro Semibold"/>
              </a:rPr>
              <a:t>Topic</a:t>
            </a:r>
            <a:r>
              <a:rPr lang="cs-CZ" sz="1600" b="1" dirty="0">
                <a:sym typeface="Source Sans Pro Semibold"/>
              </a:rPr>
              <a:t>: </a:t>
            </a:r>
            <a:r>
              <a:rPr lang="cs-CZ" sz="1600" b="1" dirty="0" err="1">
                <a:sym typeface="Source Sans Pro Semibold"/>
              </a:rPr>
              <a:t>App</a:t>
            </a:r>
            <a:r>
              <a:rPr lang="cs-CZ" sz="1600" b="1" dirty="0">
                <a:sym typeface="Source Sans Pro Semibold"/>
              </a:rPr>
              <a:t> </a:t>
            </a:r>
            <a:r>
              <a:rPr lang="cs-CZ" sz="1600" b="1" dirty="0" err="1">
                <a:sym typeface="Source Sans Pro Semibold"/>
              </a:rPr>
              <a:t>storesStatista</a:t>
            </a:r>
            <a:r>
              <a:rPr lang="cs-CZ" sz="1600" b="1" dirty="0">
                <a:sym typeface="Source Sans Pro Semibold"/>
              </a:rPr>
              <a:t> [online]. Dostupné z: https://</a:t>
            </a:r>
            <a:r>
              <a:rPr lang="cs-CZ" sz="1600" b="1" dirty="0" err="1">
                <a:sym typeface="Source Sans Pro Semibold"/>
              </a:rPr>
              <a:t>www.statista.com</a:t>
            </a:r>
            <a:r>
              <a:rPr lang="cs-CZ" sz="1600" b="1" dirty="0">
                <a:sym typeface="Source Sans Pro Semibold"/>
              </a:rPr>
              <a:t>/</a:t>
            </a:r>
            <a:r>
              <a:rPr lang="cs-CZ" sz="1600" b="1" dirty="0" err="1">
                <a:sym typeface="Source Sans Pro Semibold"/>
              </a:rPr>
              <a:t>topics</a:t>
            </a:r>
            <a:r>
              <a:rPr lang="cs-CZ" sz="1600" b="1" dirty="0">
                <a:sym typeface="Source Sans Pro Semibold"/>
              </a:rPr>
              <a:t>/1729/</a:t>
            </a:r>
            <a:r>
              <a:rPr lang="cs-CZ" sz="1600" b="1" dirty="0" err="1">
                <a:sym typeface="Source Sans Pro Semibold"/>
              </a:rPr>
              <a:t>app-stores</a:t>
            </a:r>
            <a:r>
              <a:rPr lang="cs-CZ" sz="1600" b="1" dirty="0">
                <a:sym typeface="Source Sans Pro Semibold"/>
              </a:rPr>
              <a:t>/ </a:t>
            </a:r>
          </a:p>
          <a:p>
            <a:pPr marL="342900" indent="-342900" algn="l">
              <a:spcBef>
                <a:spcPts val="400"/>
              </a:spcBef>
              <a:buSzPct val="100000"/>
              <a:buFont typeface="+mj-lt"/>
              <a:buAutoNum type="arabicPeriod"/>
              <a:defRPr sz="2000" b="1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endParaRPr lang="cs-CZ" sz="1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4273" y="6231657"/>
            <a:ext cx="235223" cy="235223"/>
          </a:xfrm>
          <a:prstGeom prst="rect">
            <a:avLst/>
          </a:prstGeom>
        </p:spPr>
      </p:pic>
      <p:sp>
        <p:nvSpPr>
          <p:cNvPr id="9" name="Footer Placeholder 3"/>
          <p:cNvSpPr txBox="1">
            <a:spLocks/>
          </p:cNvSpPr>
          <p:nvPr/>
        </p:nvSpPr>
        <p:spPr>
          <a:xfrm>
            <a:off x="8760296" y="6097877"/>
            <a:ext cx="2016224" cy="504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cs-CZ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cs-CZ" sz="1100">
                <a:solidFill>
                  <a:schemeClr val="bg1"/>
                </a:solidFill>
                <a:latin typeface="Berlin CE" pitchFamily="2" charset="0"/>
              </a:rPr>
              <a:t>fhs.utb.cz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896" y="6191850"/>
            <a:ext cx="1934718" cy="285663"/>
          </a:xfrm>
          <a:prstGeom prst="rect">
            <a:avLst/>
          </a:prstGeom>
        </p:spPr>
      </p:pic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cs-CZ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8ACF089-6BD9-4FF9-8F05-3BF27D933551}" type="slidenum">
              <a:rPr lang="cs-CZ" smtClean="0"/>
              <a:pPr/>
              <a:t>22</a:t>
            </a:fld>
            <a:endParaRPr lang="cs-CZ"/>
          </a:p>
        </p:txBody>
      </p: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06D2417D-26FA-5F49-89BF-17D761B0D1A7}"/>
              </a:ext>
            </a:extLst>
          </p:cNvPr>
          <p:cNvSpPr txBox="1"/>
          <p:nvPr/>
        </p:nvSpPr>
        <p:spPr>
          <a:xfrm>
            <a:off x="2408311" y="6134503"/>
            <a:ext cx="23195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rPr dirty="0"/>
              <a:t>Ing. Radek </a:t>
            </a:r>
            <a:r>
              <a:rPr dirty="0" err="1"/>
              <a:t>Vala</a:t>
            </a:r>
            <a:r>
              <a:rPr dirty="0"/>
              <a:t> Ph.D.</a:t>
            </a:r>
            <a:endParaRPr sz="1200" dirty="0">
              <a:solidFill>
                <a:srgbClr val="888888"/>
              </a:solidFill>
            </a:endParaRPr>
          </a:p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rPr dirty="0"/>
              <a:t>FAI, UTB </a:t>
            </a:r>
            <a:r>
              <a:rPr dirty="0" err="1"/>
              <a:t>ve</a:t>
            </a:r>
            <a:r>
              <a:rPr dirty="0"/>
              <a:t> </a:t>
            </a:r>
            <a:r>
              <a:rPr dirty="0" err="1"/>
              <a:t>Zlíně</a:t>
            </a:r>
            <a:endParaRPr dirty="0"/>
          </a:p>
        </p:txBody>
      </p:sp>
      <p:pic>
        <p:nvPicPr>
          <p:cNvPr id="13" name="Picture 6" descr="Picture 6">
            <a:extLst>
              <a:ext uri="{FF2B5EF4-FFF2-40B4-BE49-F238E27FC236}">
                <a16:creationId xmlns:a16="http://schemas.microsoft.com/office/drawing/2014/main" id="{0FB2231E-AC17-3C41-A71C-F806C3A74A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5763" y="6231657"/>
            <a:ext cx="205822" cy="23522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9898370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Footer Placeholder 3"/>
          <p:cNvSpPr txBox="1"/>
          <p:nvPr/>
        </p:nvSpPr>
        <p:spPr>
          <a:xfrm>
            <a:off x="2408311" y="6134503"/>
            <a:ext cx="23195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Ing. Radek Vala Ph.D.</a:t>
            </a:r>
            <a:endParaRPr sz="1200">
              <a:solidFill>
                <a:srgbClr val="888888"/>
              </a:solidFill>
            </a:endParaRPr>
          </a:p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FAI, UTB ve Zlíně</a:t>
            </a:r>
          </a:p>
        </p:txBody>
      </p:sp>
      <p:sp>
        <p:nvSpPr>
          <p:cNvPr id="128" name="Title 1"/>
          <p:cNvSpPr txBox="1">
            <a:spLocks noGrp="1"/>
          </p:cNvSpPr>
          <p:nvPr>
            <p:ph type="ctrTitle"/>
          </p:nvPr>
        </p:nvSpPr>
        <p:spPr>
          <a:xfrm>
            <a:off x="2036002" y="1277619"/>
            <a:ext cx="8182508" cy="1008113"/>
          </a:xfrm>
          <a:prstGeom prst="rect">
            <a:avLst/>
          </a:prstGeom>
        </p:spPr>
        <p:txBody>
          <a:bodyPr/>
          <a:lstStyle>
            <a:lvl1pPr algn="l">
              <a:defRPr sz="3200"/>
            </a:lvl1pPr>
          </a:lstStyle>
          <a:p>
            <a:r>
              <a:rPr dirty="0"/>
              <a:t>1.1 </a:t>
            </a:r>
            <a:r>
              <a:rPr lang="cs-CZ" dirty="0" err="1"/>
              <a:t>App</a:t>
            </a:r>
            <a:r>
              <a:rPr lang="cs-CZ" dirty="0"/>
              <a:t> </a:t>
            </a:r>
            <a:r>
              <a:rPr lang="cs-CZ" dirty="0" err="1"/>
              <a:t>Store</a:t>
            </a:r>
            <a:endParaRPr dirty="0"/>
          </a:p>
        </p:txBody>
      </p:sp>
      <p:sp>
        <p:nvSpPr>
          <p:cNvPr id="129" name="Subtitle 2"/>
          <p:cNvSpPr txBox="1">
            <a:spLocks noGrp="1"/>
          </p:cNvSpPr>
          <p:nvPr>
            <p:ph type="subTitle" sz="half" idx="1"/>
          </p:nvPr>
        </p:nvSpPr>
        <p:spPr>
          <a:xfrm>
            <a:off x="2063550" y="2348880"/>
            <a:ext cx="6480723" cy="2629520"/>
          </a:xfrm>
          <a:prstGeom prst="rect">
            <a:avLst/>
          </a:prstGeom>
        </p:spPr>
        <p:txBody>
          <a:bodyPr/>
          <a:lstStyle/>
          <a:p>
            <a:pPr marL="285750" indent="-285750" algn="l">
              <a:spcBef>
                <a:spcPts val="400"/>
              </a:spcBef>
              <a:buSzPct val="100000"/>
              <a:buFont typeface="Courier New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Distribuční kanál digitálního obsahu platformy Apple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Spuštěn v červenci 2008 [1]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První svého druhu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dirty="0"/>
              <a:t>Na rozdíl od Google Play obsahuje pouze aplikace a hry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dirty="0"/>
              <a:t>Audio má vlastní platformu Apple Music, video platformu Apple TV</a:t>
            </a:r>
          </a:p>
        </p:txBody>
      </p:sp>
      <p:pic>
        <p:nvPicPr>
          <p:cNvPr id="130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763" y="6231657"/>
            <a:ext cx="205822" cy="235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4273" y="6231656"/>
            <a:ext cx="235224" cy="235224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Footer Placeholder 3"/>
          <p:cNvSpPr txBox="1"/>
          <p:nvPr/>
        </p:nvSpPr>
        <p:spPr>
          <a:xfrm>
            <a:off x="8760296" y="6221635"/>
            <a:ext cx="2016225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100">
                <a:solidFill>
                  <a:srgbClr val="FFFFFF"/>
                </a:solidFill>
                <a:latin typeface="Berlin CE"/>
                <a:ea typeface="Berlin CE"/>
                <a:cs typeface="Berlin CE"/>
                <a:sym typeface="Berlin CE"/>
              </a:defRPr>
            </a:lvl1pPr>
          </a:lstStyle>
          <a:p>
            <a:r>
              <a:t>fhs.utb.cz</a:t>
            </a:r>
          </a:p>
        </p:txBody>
      </p:sp>
      <p:pic>
        <p:nvPicPr>
          <p:cNvPr id="133" name="Picture 9" descr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895" y="6191849"/>
            <a:ext cx="1934719" cy="28566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Zástupný symbol pro číslo snímku 5"/>
          <p:cNvSpPr txBox="1">
            <a:spLocks noGrp="1"/>
          </p:cNvSpPr>
          <p:nvPr>
            <p:ph type="sldNum" sz="quarter" idx="2"/>
          </p:nvPr>
        </p:nvSpPr>
        <p:spPr>
          <a:xfrm>
            <a:off x="11393502" y="6404294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5919CBD0-C23A-0443-ACAE-1BEEDA9146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60296" y="2826207"/>
            <a:ext cx="1714500" cy="16383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Footer Placeholder 3"/>
          <p:cNvSpPr txBox="1"/>
          <p:nvPr/>
        </p:nvSpPr>
        <p:spPr>
          <a:xfrm>
            <a:off x="2408311" y="6134503"/>
            <a:ext cx="23195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rPr dirty="0"/>
              <a:t>Ing. Radek </a:t>
            </a:r>
            <a:r>
              <a:rPr dirty="0" err="1"/>
              <a:t>Vala</a:t>
            </a:r>
            <a:r>
              <a:rPr dirty="0"/>
              <a:t> Ph.D.</a:t>
            </a:r>
            <a:endParaRPr sz="1200" dirty="0">
              <a:solidFill>
                <a:srgbClr val="888888"/>
              </a:solidFill>
            </a:endParaRPr>
          </a:p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rPr dirty="0"/>
              <a:t>FAI, UTB </a:t>
            </a:r>
            <a:r>
              <a:rPr dirty="0" err="1"/>
              <a:t>ve</a:t>
            </a:r>
            <a:r>
              <a:rPr dirty="0"/>
              <a:t> </a:t>
            </a:r>
            <a:r>
              <a:rPr dirty="0" err="1"/>
              <a:t>Zlíně</a:t>
            </a:r>
            <a:endParaRPr dirty="0"/>
          </a:p>
        </p:txBody>
      </p:sp>
      <p:sp>
        <p:nvSpPr>
          <p:cNvPr id="128" name="Title 1"/>
          <p:cNvSpPr txBox="1">
            <a:spLocks noGrp="1"/>
          </p:cNvSpPr>
          <p:nvPr>
            <p:ph type="ctrTitle"/>
          </p:nvPr>
        </p:nvSpPr>
        <p:spPr>
          <a:xfrm>
            <a:off x="2036002" y="1277619"/>
            <a:ext cx="8182508" cy="1008113"/>
          </a:xfrm>
          <a:prstGeom prst="rect">
            <a:avLst/>
          </a:prstGeom>
        </p:spPr>
        <p:txBody>
          <a:bodyPr/>
          <a:lstStyle>
            <a:lvl1pPr algn="l">
              <a:defRPr sz="3200"/>
            </a:lvl1pPr>
          </a:lstStyle>
          <a:p>
            <a:r>
              <a:rPr dirty="0"/>
              <a:t>1.</a:t>
            </a:r>
            <a:r>
              <a:rPr lang="cs-CZ" dirty="0"/>
              <a:t>2</a:t>
            </a:r>
            <a:r>
              <a:rPr dirty="0"/>
              <a:t> </a:t>
            </a:r>
            <a:r>
              <a:rPr lang="cs-CZ" dirty="0" err="1"/>
              <a:t>App</a:t>
            </a:r>
            <a:r>
              <a:rPr lang="cs-CZ" dirty="0"/>
              <a:t> </a:t>
            </a:r>
            <a:r>
              <a:rPr lang="cs-CZ" dirty="0" err="1"/>
              <a:t>Store</a:t>
            </a:r>
            <a:r>
              <a:rPr lang="cs-CZ" dirty="0"/>
              <a:t> v číslech</a:t>
            </a:r>
            <a:endParaRPr dirty="0"/>
          </a:p>
        </p:txBody>
      </p:sp>
      <p:sp>
        <p:nvSpPr>
          <p:cNvPr id="129" name="Subtitle 2"/>
          <p:cNvSpPr txBox="1">
            <a:spLocks noGrp="1"/>
          </p:cNvSpPr>
          <p:nvPr>
            <p:ph type="subTitle" sz="half" idx="1"/>
          </p:nvPr>
        </p:nvSpPr>
        <p:spPr>
          <a:xfrm>
            <a:off x="2063550" y="2348880"/>
            <a:ext cx="6480723" cy="2629520"/>
          </a:xfrm>
          <a:prstGeom prst="rect">
            <a:avLst/>
          </a:prstGeom>
        </p:spPr>
        <p:txBody>
          <a:bodyPr/>
          <a:lstStyle/>
          <a:p>
            <a:pPr marL="285750" indent="-285750" algn="l">
              <a:spcBef>
                <a:spcPts val="400"/>
              </a:spcBef>
              <a:buSzPct val="100000"/>
              <a:buFont typeface="Courier New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V letech 2024-2025 obsahoval cca 1,8 milionu aplikací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dirty="0"/>
              <a:t>Asi 143 miliard stažení ročně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dirty="0"/>
              <a:t>Cca 65% stažení tvoří free aplikace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dirty="0"/>
              <a:t>Má větší procento placených aplikací než Google Play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dirty="0" err="1"/>
              <a:t>App</a:t>
            </a:r>
            <a:r>
              <a:rPr lang="cs-CZ" dirty="0"/>
              <a:t> </a:t>
            </a:r>
            <a:r>
              <a:rPr lang="cs-CZ" dirty="0" err="1"/>
              <a:t>Store</a:t>
            </a:r>
            <a:r>
              <a:rPr lang="cs-CZ" dirty="0"/>
              <a:t> generuje přes 70 % příjmů celého trhu (i když je menší než Google Play)</a:t>
            </a:r>
          </a:p>
        </p:txBody>
      </p:sp>
      <p:pic>
        <p:nvPicPr>
          <p:cNvPr id="130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763" y="6231657"/>
            <a:ext cx="205822" cy="235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4273" y="6231656"/>
            <a:ext cx="235224" cy="235224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Footer Placeholder 3"/>
          <p:cNvSpPr txBox="1"/>
          <p:nvPr/>
        </p:nvSpPr>
        <p:spPr>
          <a:xfrm>
            <a:off x="8760296" y="6221635"/>
            <a:ext cx="2016225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100">
                <a:solidFill>
                  <a:srgbClr val="FFFFFF"/>
                </a:solidFill>
                <a:latin typeface="Berlin CE"/>
                <a:ea typeface="Berlin CE"/>
                <a:cs typeface="Berlin CE"/>
                <a:sym typeface="Berlin CE"/>
              </a:defRPr>
            </a:lvl1pPr>
          </a:lstStyle>
          <a:p>
            <a:r>
              <a:t>fhs.utb.cz</a:t>
            </a:r>
          </a:p>
        </p:txBody>
      </p:sp>
      <p:pic>
        <p:nvPicPr>
          <p:cNvPr id="133" name="Picture 9" descr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895" y="6191849"/>
            <a:ext cx="1934719" cy="28566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Zástupný symbol pro číslo snímku 5"/>
          <p:cNvSpPr txBox="1">
            <a:spLocks noGrp="1"/>
          </p:cNvSpPr>
          <p:nvPr>
            <p:ph type="sldNum" sz="quarter" idx="2"/>
          </p:nvPr>
        </p:nvSpPr>
        <p:spPr>
          <a:xfrm>
            <a:off x="11393502" y="6404294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5919CBD0-C23A-0443-ACAE-1BEEDA9146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60296" y="2826207"/>
            <a:ext cx="171450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81954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Footer Placeholder 3"/>
          <p:cNvSpPr txBox="1"/>
          <p:nvPr/>
        </p:nvSpPr>
        <p:spPr>
          <a:xfrm>
            <a:off x="2408311" y="6134503"/>
            <a:ext cx="23195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Ing. Radek Vala Ph.D.</a:t>
            </a:r>
            <a:endParaRPr sz="1200">
              <a:solidFill>
                <a:srgbClr val="888888"/>
              </a:solidFill>
            </a:endParaRPr>
          </a:p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FAI, UTB ve Zlíně</a:t>
            </a:r>
          </a:p>
        </p:txBody>
      </p:sp>
      <p:sp>
        <p:nvSpPr>
          <p:cNvPr id="122" name="Title 1"/>
          <p:cNvSpPr txBox="1">
            <a:spLocks noGrp="1"/>
          </p:cNvSpPr>
          <p:nvPr>
            <p:ph type="ctrTitle"/>
          </p:nvPr>
        </p:nvSpPr>
        <p:spPr>
          <a:xfrm>
            <a:off x="2209800" y="2276873"/>
            <a:ext cx="7702623" cy="1470026"/>
          </a:xfrm>
          <a:prstGeom prst="rect">
            <a:avLst/>
          </a:prstGeom>
        </p:spPr>
        <p:txBody>
          <a:bodyPr/>
          <a:lstStyle/>
          <a:p>
            <a:r>
              <a:rPr lang="cs-CZ" dirty="0"/>
              <a:t>2</a:t>
            </a:r>
            <a:r>
              <a:rPr dirty="0"/>
              <a:t>. </a:t>
            </a:r>
            <a:r>
              <a:rPr lang="cs-CZ" dirty="0" err="1"/>
              <a:t>App</a:t>
            </a:r>
            <a:r>
              <a:rPr lang="cs-CZ" dirty="0"/>
              <a:t> </a:t>
            </a:r>
            <a:r>
              <a:rPr lang="cs-CZ" dirty="0" err="1"/>
              <a:t>Store</a:t>
            </a:r>
            <a:r>
              <a:rPr lang="cs-CZ" dirty="0"/>
              <a:t> </a:t>
            </a:r>
            <a:r>
              <a:rPr lang="cs-CZ" dirty="0" err="1"/>
              <a:t>Connect</a:t>
            </a:r>
            <a:endParaRPr dirty="0"/>
          </a:p>
        </p:txBody>
      </p:sp>
      <p:sp>
        <p:nvSpPr>
          <p:cNvPr id="123" name="Subtitle 2"/>
          <p:cNvSpPr txBox="1">
            <a:spLocks noGrp="1"/>
          </p:cNvSpPr>
          <p:nvPr>
            <p:ph type="subTitle" sz="quarter" idx="1"/>
          </p:nvPr>
        </p:nvSpPr>
        <p:spPr>
          <a:xfrm>
            <a:off x="2860710" y="3746900"/>
            <a:ext cx="6400801" cy="587106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 i="1">
                <a:solidFill>
                  <a:srgbClr val="000000"/>
                </a:solidFill>
              </a:defRPr>
            </a:lvl1pPr>
          </a:lstStyle>
          <a:p>
            <a:r>
              <a:rPr lang="cs-CZ" dirty="0"/>
              <a:t>Publikace aplikací</a:t>
            </a:r>
            <a:endParaRPr dirty="0"/>
          </a:p>
        </p:txBody>
      </p:sp>
      <p:pic>
        <p:nvPicPr>
          <p:cNvPr id="124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763" y="6231657"/>
            <a:ext cx="205822" cy="235224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Zástupný symbol pro číslo snímku 11"/>
          <p:cNvSpPr txBox="1">
            <a:spLocks noGrp="1"/>
          </p:cNvSpPr>
          <p:nvPr>
            <p:ph type="sldNum" sz="quarter" idx="2"/>
          </p:nvPr>
        </p:nvSpPr>
        <p:spPr>
          <a:xfrm>
            <a:off x="11393502" y="6404294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5045443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Footer Placeholder 3"/>
          <p:cNvSpPr txBox="1"/>
          <p:nvPr/>
        </p:nvSpPr>
        <p:spPr>
          <a:xfrm>
            <a:off x="2408311" y="6134503"/>
            <a:ext cx="23195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Ing. Radek Vala Ph.D.</a:t>
            </a:r>
            <a:endParaRPr sz="1200">
              <a:solidFill>
                <a:srgbClr val="888888"/>
              </a:solidFill>
            </a:endParaRPr>
          </a:p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FAI, UTB ve Zlíně</a:t>
            </a:r>
          </a:p>
        </p:txBody>
      </p:sp>
      <p:sp>
        <p:nvSpPr>
          <p:cNvPr id="128" name="Title 1"/>
          <p:cNvSpPr txBox="1">
            <a:spLocks noGrp="1"/>
          </p:cNvSpPr>
          <p:nvPr>
            <p:ph type="ctrTitle"/>
          </p:nvPr>
        </p:nvSpPr>
        <p:spPr>
          <a:xfrm>
            <a:off x="2036002" y="1277619"/>
            <a:ext cx="8182508" cy="1008113"/>
          </a:xfrm>
          <a:prstGeom prst="rect">
            <a:avLst/>
          </a:prstGeom>
        </p:spPr>
        <p:txBody>
          <a:bodyPr/>
          <a:lstStyle>
            <a:lvl1pPr algn="l">
              <a:defRPr sz="3200"/>
            </a:lvl1pPr>
          </a:lstStyle>
          <a:p>
            <a:r>
              <a:rPr lang="cs-CZ" dirty="0"/>
              <a:t>2</a:t>
            </a:r>
            <a:r>
              <a:rPr dirty="0"/>
              <a:t>.1 </a:t>
            </a:r>
            <a:r>
              <a:rPr lang="cs-CZ" dirty="0" err="1"/>
              <a:t>App</a:t>
            </a:r>
            <a:r>
              <a:rPr lang="cs-CZ" dirty="0"/>
              <a:t> </a:t>
            </a:r>
            <a:r>
              <a:rPr lang="cs-CZ" dirty="0" err="1"/>
              <a:t>Store</a:t>
            </a:r>
            <a:r>
              <a:rPr lang="cs-CZ" dirty="0"/>
              <a:t> </a:t>
            </a:r>
            <a:r>
              <a:rPr lang="cs-CZ" dirty="0" err="1"/>
              <a:t>Connect</a:t>
            </a:r>
            <a:endParaRPr dirty="0"/>
          </a:p>
        </p:txBody>
      </p:sp>
      <p:sp>
        <p:nvSpPr>
          <p:cNvPr id="129" name="Subtitle 2"/>
          <p:cNvSpPr txBox="1">
            <a:spLocks noGrp="1"/>
          </p:cNvSpPr>
          <p:nvPr>
            <p:ph type="subTitle" sz="half" idx="1"/>
          </p:nvPr>
        </p:nvSpPr>
        <p:spPr>
          <a:xfrm>
            <a:off x="2063550" y="2348880"/>
            <a:ext cx="6480723" cy="262952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algn="l">
              <a:spcBef>
                <a:spcPts val="400"/>
              </a:spcBef>
              <a:buSzPct val="100000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Rozhraní pro publikaci iOS aplikací na </a:t>
            </a:r>
            <a:r>
              <a:rPr lang="cs-CZ" b="1" dirty="0" err="1"/>
              <a:t>App</a:t>
            </a:r>
            <a:r>
              <a:rPr lang="cs-CZ" b="1" dirty="0"/>
              <a:t> </a:t>
            </a:r>
            <a:r>
              <a:rPr lang="cs-CZ" b="1" dirty="0" err="1"/>
              <a:t>Store</a:t>
            </a:r>
            <a:endParaRPr lang="cs-CZ" b="1" dirty="0"/>
          </a:p>
          <a:p>
            <a:pPr algn="l">
              <a:spcBef>
                <a:spcPts val="400"/>
              </a:spcBef>
              <a:buSzPct val="100000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Nabízí: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Správu záznamu aplikace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Statistiky aplikace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Prodeje a trendy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 err="1"/>
              <a:t>Review</a:t>
            </a:r>
            <a:r>
              <a:rPr lang="cs-CZ" b="1" dirty="0"/>
              <a:t> (recenzní řízení)</a:t>
            </a:r>
          </a:p>
          <a:p>
            <a:pPr marL="285750" indent="-285750" algn="l">
              <a:spcBef>
                <a:spcPts val="400"/>
              </a:spcBef>
              <a:buSzPct val="100000"/>
              <a:buFont typeface="Courier New"/>
              <a:buChar char="o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endParaRPr lang="cs-CZ" dirty="0"/>
          </a:p>
          <a:p>
            <a:pPr algn="l">
              <a:spcBef>
                <a:spcPts val="400"/>
              </a:spcBef>
              <a:buSzPct val="100000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dirty="0"/>
              <a:t>https://</a:t>
            </a:r>
            <a:r>
              <a:rPr lang="cs-CZ" dirty="0" err="1"/>
              <a:t>appstoreconnect.apple.com</a:t>
            </a:r>
            <a:endParaRPr lang="cs-CZ" dirty="0"/>
          </a:p>
        </p:txBody>
      </p:sp>
      <p:pic>
        <p:nvPicPr>
          <p:cNvPr id="130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763" y="6231657"/>
            <a:ext cx="205822" cy="235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4273" y="6231656"/>
            <a:ext cx="235224" cy="235224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Footer Placeholder 3"/>
          <p:cNvSpPr txBox="1"/>
          <p:nvPr/>
        </p:nvSpPr>
        <p:spPr>
          <a:xfrm>
            <a:off x="8760296" y="6221635"/>
            <a:ext cx="2016225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>
              <a:defRPr sz="1100">
                <a:solidFill>
                  <a:srgbClr val="FFFFFF"/>
                </a:solidFill>
                <a:latin typeface="Berlin CE"/>
                <a:ea typeface="Berlin CE"/>
                <a:cs typeface="Berlin CE"/>
                <a:sym typeface="Berlin CE"/>
              </a:defRPr>
            </a:lvl1pPr>
          </a:lstStyle>
          <a:p>
            <a:r>
              <a:t>fhs.utb.cz</a:t>
            </a:r>
          </a:p>
        </p:txBody>
      </p:sp>
      <p:pic>
        <p:nvPicPr>
          <p:cNvPr id="133" name="Picture 9" descr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895" y="6191849"/>
            <a:ext cx="1934719" cy="28566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Zástupný symbol pro číslo snímku 5"/>
          <p:cNvSpPr txBox="1">
            <a:spLocks noGrp="1"/>
          </p:cNvSpPr>
          <p:nvPr>
            <p:ph type="sldNum" sz="quarter" idx="2"/>
          </p:nvPr>
        </p:nvSpPr>
        <p:spPr>
          <a:xfrm>
            <a:off x="11393502" y="6404294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5919CBD0-C23A-0443-ACAE-1BEEDA9146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60296" y="2826207"/>
            <a:ext cx="171450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88355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A2E0DE-CF67-9F79-B6C6-71F2A3D67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Footer Placeholder 3">
            <a:extLst>
              <a:ext uri="{FF2B5EF4-FFF2-40B4-BE49-F238E27FC236}">
                <a16:creationId xmlns:a16="http://schemas.microsoft.com/office/drawing/2014/main" id="{1D190368-302E-5636-4E12-B9D2037021CA}"/>
              </a:ext>
            </a:extLst>
          </p:cNvPr>
          <p:cNvSpPr txBox="1"/>
          <p:nvPr/>
        </p:nvSpPr>
        <p:spPr>
          <a:xfrm>
            <a:off x="2408311" y="6134503"/>
            <a:ext cx="23195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Ing. Radek Vala Ph.D.</a:t>
            </a:r>
            <a:endParaRPr sz="1200">
              <a:solidFill>
                <a:srgbClr val="888888"/>
              </a:solidFill>
            </a:endParaRPr>
          </a:p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FAI, UTB ve Zlíně</a:t>
            </a:r>
          </a:p>
        </p:txBody>
      </p:sp>
      <p:sp>
        <p:nvSpPr>
          <p:cNvPr id="128" name="Title 1">
            <a:extLst>
              <a:ext uri="{FF2B5EF4-FFF2-40B4-BE49-F238E27FC236}">
                <a16:creationId xmlns:a16="http://schemas.microsoft.com/office/drawing/2014/main" id="{DAB47659-55E2-0CDB-DA81-AD354361A7E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36002" y="1277619"/>
            <a:ext cx="8182508" cy="1008113"/>
          </a:xfrm>
          <a:prstGeom prst="rect">
            <a:avLst/>
          </a:prstGeom>
        </p:spPr>
        <p:txBody>
          <a:bodyPr/>
          <a:lstStyle>
            <a:lvl1pPr algn="l">
              <a:defRPr sz="3200"/>
            </a:lvl1pPr>
          </a:lstStyle>
          <a:p>
            <a:r>
              <a:rPr lang="cs-CZ" dirty="0"/>
              <a:t>2</a:t>
            </a:r>
            <a:r>
              <a:rPr dirty="0"/>
              <a:t>.</a:t>
            </a:r>
            <a:r>
              <a:rPr lang="cs-CZ" dirty="0"/>
              <a:t>2</a:t>
            </a:r>
            <a:r>
              <a:rPr dirty="0"/>
              <a:t> </a:t>
            </a:r>
            <a:r>
              <a:rPr lang="cs-CZ" dirty="0" err="1"/>
              <a:t>App</a:t>
            </a:r>
            <a:r>
              <a:rPr lang="cs-CZ" dirty="0"/>
              <a:t> </a:t>
            </a:r>
            <a:r>
              <a:rPr lang="cs-CZ" dirty="0" err="1"/>
              <a:t>Store</a:t>
            </a:r>
            <a:r>
              <a:rPr lang="cs-CZ" dirty="0"/>
              <a:t> </a:t>
            </a:r>
            <a:r>
              <a:rPr lang="cs-CZ" dirty="0" err="1"/>
              <a:t>Connect</a:t>
            </a:r>
            <a:r>
              <a:rPr lang="cs-CZ" dirty="0"/>
              <a:t> – proces publikace</a:t>
            </a:r>
            <a:endParaRPr dirty="0"/>
          </a:p>
        </p:txBody>
      </p:sp>
      <p:sp>
        <p:nvSpPr>
          <p:cNvPr id="129" name="Subtitle 2">
            <a:extLst>
              <a:ext uri="{FF2B5EF4-FFF2-40B4-BE49-F238E27FC236}">
                <a16:creationId xmlns:a16="http://schemas.microsoft.com/office/drawing/2014/main" id="{7709585B-A6A3-FA41-CE20-AB43CE312388}"/>
              </a:ext>
            </a:extLst>
          </p:cNvPr>
          <p:cNvSpPr txBox="1">
            <a:spLocks noGrp="1"/>
          </p:cNvSpPr>
          <p:nvPr>
            <p:ph type="subTitle" sz="half" idx="1"/>
          </p:nvPr>
        </p:nvSpPr>
        <p:spPr>
          <a:xfrm>
            <a:off x="1469036" y="2348880"/>
            <a:ext cx="10313233" cy="359666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42900" indent="-342900" algn="l">
              <a:spcBef>
                <a:spcPts val="400"/>
              </a:spcBef>
              <a:buSzPct val="100000"/>
              <a:buFont typeface="+mj-lt"/>
              <a:buAutoNum type="arabicPeriod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Build → </a:t>
            </a:r>
            <a:r>
              <a:rPr lang="cs-CZ" b="1" dirty="0" err="1"/>
              <a:t>Xcode</a:t>
            </a:r>
            <a:r>
              <a:rPr lang="cs-CZ" b="1" dirty="0"/>
              <a:t> Archive 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–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vytvoření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distribučního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buildu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pro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odeslání</a:t>
            </a:r>
            <a:endParaRPr lang="cs-CZ" b="1" dirty="0"/>
          </a:p>
          <a:p>
            <a:pPr marL="342900" indent="-342900" algn="l">
              <a:spcBef>
                <a:spcPts val="400"/>
              </a:spcBef>
              <a:buSzPct val="100000"/>
              <a:buFont typeface="+mj-lt"/>
              <a:buAutoNum type="arabicPeriod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Upload do </a:t>
            </a:r>
            <a:r>
              <a:rPr lang="cs-CZ" b="1" dirty="0" err="1"/>
              <a:t>App</a:t>
            </a:r>
            <a:r>
              <a:rPr lang="cs-CZ" b="1" dirty="0"/>
              <a:t> </a:t>
            </a:r>
            <a:r>
              <a:rPr lang="cs-CZ" b="1" dirty="0" err="1"/>
              <a:t>Store</a:t>
            </a:r>
            <a:r>
              <a:rPr lang="cs-CZ" b="1" dirty="0"/>
              <a:t> </a:t>
            </a:r>
            <a:r>
              <a:rPr lang="cs-CZ" b="1" dirty="0" err="1"/>
              <a:t>Connect</a:t>
            </a:r>
            <a:r>
              <a:rPr lang="cs-CZ" b="1" dirty="0"/>
              <a:t> 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–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nahrání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buildu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na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servery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Applu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k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automatické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kontrole</a:t>
            </a:r>
            <a:endParaRPr lang="cs-CZ" b="1" dirty="0"/>
          </a:p>
          <a:p>
            <a:pPr marL="342900" indent="-342900" algn="l">
              <a:spcBef>
                <a:spcPts val="400"/>
              </a:spcBef>
              <a:buSzPct val="100000"/>
              <a:buFont typeface="+mj-lt"/>
              <a:buAutoNum type="arabicPeriod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Vyplnění metadat 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–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doplnění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názvu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popisu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klíčových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slov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screenshotů</a:t>
            </a:r>
            <a:endParaRPr lang="cs-CZ" b="1" dirty="0"/>
          </a:p>
          <a:p>
            <a:pPr marL="342900" indent="-342900" algn="l">
              <a:spcBef>
                <a:spcPts val="400"/>
              </a:spcBef>
              <a:buSzPct val="100000"/>
              <a:buFont typeface="+mj-lt"/>
              <a:buAutoNum type="arabicPeriod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Ověření </a:t>
            </a:r>
            <a:r>
              <a:rPr lang="cs-CZ" b="1" dirty="0" err="1"/>
              <a:t>Privacy</a:t>
            </a:r>
            <a:r>
              <a:rPr lang="cs-CZ" b="1" dirty="0"/>
              <a:t> </a:t>
            </a:r>
            <a:r>
              <a:rPr lang="cs-CZ" b="1" dirty="0" err="1"/>
              <a:t>Policy</a:t>
            </a:r>
            <a:r>
              <a:rPr lang="cs-CZ" b="1" dirty="0"/>
              <a:t> 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–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vložení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URL 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platnými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zásadami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ochrany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osobních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údajů</a:t>
            </a:r>
            <a:endParaRPr lang="cs-CZ" b="1" dirty="0"/>
          </a:p>
          <a:p>
            <a:pPr marL="342900" indent="-342900" algn="l">
              <a:spcBef>
                <a:spcPts val="400"/>
              </a:spcBef>
              <a:buSzPct val="100000"/>
              <a:buFont typeface="+mj-lt"/>
              <a:buAutoNum type="arabicPeriod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Vyplnění “</a:t>
            </a:r>
            <a:r>
              <a:rPr lang="cs-CZ" b="1" dirty="0" err="1"/>
              <a:t>Privacy</a:t>
            </a:r>
            <a:r>
              <a:rPr lang="cs-CZ" b="1" dirty="0"/>
              <a:t> </a:t>
            </a:r>
            <a:r>
              <a:rPr lang="cs-CZ" b="1" dirty="0" err="1"/>
              <a:t>Nutrition</a:t>
            </a:r>
            <a:r>
              <a:rPr lang="cs-CZ" b="1" dirty="0"/>
              <a:t> </a:t>
            </a:r>
            <a:r>
              <a:rPr lang="cs-CZ" b="1" dirty="0" err="1"/>
              <a:t>Labels</a:t>
            </a:r>
            <a:r>
              <a:rPr lang="cs-CZ" b="1" dirty="0"/>
              <a:t>”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–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uvedení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typů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sbíraných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dat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účelů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jejich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použití</a:t>
            </a:r>
            <a:endParaRPr lang="cs-CZ" b="1" dirty="0"/>
          </a:p>
          <a:p>
            <a:pPr marL="342900" indent="-342900" algn="l">
              <a:spcBef>
                <a:spcPts val="400"/>
              </a:spcBef>
              <a:buSzPct val="100000"/>
              <a:buFont typeface="+mj-lt"/>
              <a:buAutoNum type="arabicPeriod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/>
              <a:t>Vyplnění “</a:t>
            </a:r>
            <a:r>
              <a:rPr lang="cs-CZ" b="1" dirty="0" err="1"/>
              <a:t>Privacy</a:t>
            </a:r>
            <a:r>
              <a:rPr lang="cs-CZ" b="1" dirty="0"/>
              <a:t> Manifest” (novinka 2024)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–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deklarace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citlivých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API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důvodů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jejich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využití</a:t>
            </a:r>
            <a:endParaRPr lang="cs-CZ" b="1" dirty="0"/>
          </a:p>
          <a:p>
            <a:pPr marL="342900" indent="-342900" algn="l">
              <a:spcBef>
                <a:spcPts val="400"/>
              </a:spcBef>
              <a:buSzPct val="100000"/>
              <a:buFont typeface="+mj-lt"/>
              <a:buAutoNum type="arabicPeriod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 err="1"/>
              <a:t>Submit</a:t>
            </a:r>
            <a:r>
              <a:rPr lang="cs-CZ" b="1" dirty="0"/>
              <a:t> </a:t>
            </a:r>
            <a:r>
              <a:rPr lang="cs-CZ" b="1" dirty="0" err="1"/>
              <a:t>for</a:t>
            </a:r>
            <a:r>
              <a:rPr lang="cs-CZ" b="1" dirty="0"/>
              <a:t> </a:t>
            </a:r>
            <a:r>
              <a:rPr lang="cs-CZ" b="1" dirty="0" err="1"/>
              <a:t>Review</a:t>
            </a:r>
            <a:r>
              <a:rPr lang="cs-CZ" b="1" dirty="0"/>
              <a:t> 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–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odeslání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aplikace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ke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kontrole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Applu</a:t>
            </a:r>
            <a:endParaRPr lang="cs-CZ" b="1" dirty="0"/>
          </a:p>
          <a:p>
            <a:pPr marL="342900" indent="-342900" algn="l">
              <a:spcBef>
                <a:spcPts val="400"/>
              </a:spcBef>
              <a:buSzPct val="100000"/>
              <a:buFont typeface="+mj-lt"/>
              <a:buAutoNum type="arabicPeriod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 err="1"/>
              <a:t>App</a:t>
            </a:r>
            <a:r>
              <a:rPr lang="cs-CZ" b="1" dirty="0"/>
              <a:t> </a:t>
            </a:r>
            <a:r>
              <a:rPr lang="cs-CZ" b="1" dirty="0" err="1"/>
              <a:t>Review</a:t>
            </a:r>
            <a:r>
              <a:rPr lang="cs-CZ" b="1" dirty="0"/>
              <a:t> (manuální + automatizované testy) 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–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ověření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funkčnosti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bezpečnosti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souladu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pravidly</a:t>
            </a:r>
            <a:endParaRPr lang="cs-CZ" b="1" dirty="0"/>
          </a:p>
          <a:p>
            <a:pPr marL="342900" indent="-342900" algn="l">
              <a:spcBef>
                <a:spcPts val="400"/>
              </a:spcBef>
              <a:buSzPct val="100000"/>
              <a:buFont typeface="+mj-lt"/>
              <a:buAutoNum type="arabicPeriod"/>
              <a:defRPr sz="1800">
                <a:solidFill>
                  <a:srgbClr val="000000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cs-CZ" b="1" dirty="0" err="1"/>
              <a:t>Release</a:t>
            </a:r>
            <a:r>
              <a:rPr lang="cs-CZ" b="1" dirty="0"/>
              <a:t> / </a:t>
            </a:r>
            <a:r>
              <a:rPr lang="cs-CZ" b="1" dirty="0" err="1"/>
              <a:t>phased</a:t>
            </a:r>
            <a:r>
              <a:rPr lang="cs-CZ" b="1" dirty="0"/>
              <a:t> </a:t>
            </a:r>
            <a:r>
              <a:rPr lang="cs-CZ" b="1" dirty="0" err="1"/>
              <a:t>release</a:t>
            </a:r>
            <a:r>
              <a:rPr lang="cs-CZ" b="1" dirty="0"/>
              <a:t> 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–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spuštění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aplikace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okamžitě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nebo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postupně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pro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uživatele</a:t>
            </a:r>
            <a:endParaRPr lang="cs-CZ" dirty="0"/>
          </a:p>
        </p:txBody>
      </p:sp>
      <p:pic>
        <p:nvPicPr>
          <p:cNvPr id="130" name="Picture 6" descr="Picture 6">
            <a:extLst>
              <a:ext uri="{FF2B5EF4-FFF2-40B4-BE49-F238E27FC236}">
                <a16:creationId xmlns:a16="http://schemas.microsoft.com/office/drawing/2014/main" id="{F5FFDE24-0539-C3FF-B627-05AD1E40F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763" y="6231657"/>
            <a:ext cx="205822" cy="235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icture 7" descr="Picture 7">
            <a:extLst>
              <a:ext uri="{FF2B5EF4-FFF2-40B4-BE49-F238E27FC236}">
                <a16:creationId xmlns:a16="http://schemas.microsoft.com/office/drawing/2014/main" id="{33D3D203-660B-79B4-B671-24B5CDF68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4273" y="6231656"/>
            <a:ext cx="235224" cy="235224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Footer Placeholder 3">
            <a:extLst>
              <a:ext uri="{FF2B5EF4-FFF2-40B4-BE49-F238E27FC236}">
                <a16:creationId xmlns:a16="http://schemas.microsoft.com/office/drawing/2014/main" id="{080DA516-2719-7017-00F8-0C25D0CCE436}"/>
              </a:ext>
            </a:extLst>
          </p:cNvPr>
          <p:cNvSpPr txBox="1"/>
          <p:nvPr/>
        </p:nvSpPr>
        <p:spPr>
          <a:xfrm>
            <a:off x="8760296" y="6221635"/>
            <a:ext cx="2016225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100">
                <a:solidFill>
                  <a:srgbClr val="FFFFFF"/>
                </a:solidFill>
                <a:latin typeface="Berlin CE"/>
                <a:ea typeface="Berlin CE"/>
                <a:cs typeface="Berlin CE"/>
                <a:sym typeface="Berlin CE"/>
              </a:defRPr>
            </a:lvl1pPr>
          </a:lstStyle>
          <a:p>
            <a:r>
              <a:t>fhs.utb.cz</a:t>
            </a:r>
          </a:p>
        </p:txBody>
      </p:sp>
      <p:pic>
        <p:nvPicPr>
          <p:cNvPr id="133" name="Picture 9" descr="Picture 9">
            <a:extLst>
              <a:ext uri="{FF2B5EF4-FFF2-40B4-BE49-F238E27FC236}">
                <a16:creationId xmlns:a16="http://schemas.microsoft.com/office/drawing/2014/main" id="{0BAABE9F-468C-EEA9-232B-4AA9D3DA6E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895" y="6191849"/>
            <a:ext cx="1934719" cy="28566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Zástupný symbol pro číslo snímku 5">
            <a:extLst>
              <a:ext uri="{FF2B5EF4-FFF2-40B4-BE49-F238E27FC236}">
                <a16:creationId xmlns:a16="http://schemas.microsoft.com/office/drawing/2014/main" id="{AA850A31-1D40-3A6F-BBE6-1D532869882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11393502" y="6404294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052228F8-0EBF-2239-783F-73240D2355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8408" y="458469"/>
            <a:ext cx="171450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111382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Footer Placeholder 3"/>
          <p:cNvSpPr txBox="1"/>
          <p:nvPr/>
        </p:nvSpPr>
        <p:spPr>
          <a:xfrm>
            <a:off x="2408311" y="6134503"/>
            <a:ext cx="23195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Ing. Radek Vala Ph.D.</a:t>
            </a:r>
            <a:endParaRPr sz="1200">
              <a:solidFill>
                <a:srgbClr val="888888"/>
              </a:solidFill>
            </a:endParaRPr>
          </a:p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FAI, UTB ve Zlíně</a:t>
            </a:r>
          </a:p>
        </p:txBody>
      </p:sp>
      <p:sp>
        <p:nvSpPr>
          <p:cNvPr id="128" name="Title 1"/>
          <p:cNvSpPr txBox="1">
            <a:spLocks noGrp="1"/>
          </p:cNvSpPr>
          <p:nvPr>
            <p:ph type="ctrTitle"/>
          </p:nvPr>
        </p:nvSpPr>
        <p:spPr>
          <a:xfrm>
            <a:off x="2036002" y="1277619"/>
            <a:ext cx="8182508" cy="1008113"/>
          </a:xfrm>
          <a:prstGeom prst="rect">
            <a:avLst/>
          </a:prstGeom>
        </p:spPr>
        <p:txBody>
          <a:bodyPr/>
          <a:lstStyle>
            <a:lvl1pPr algn="l">
              <a:defRPr sz="3200"/>
            </a:lvl1pPr>
          </a:lstStyle>
          <a:p>
            <a:r>
              <a:rPr lang="cs-CZ" dirty="0"/>
              <a:t>2</a:t>
            </a:r>
            <a:r>
              <a:rPr dirty="0"/>
              <a:t>.</a:t>
            </a:r>
            <a:r>
              <a:rPr lang="cs-CZ" dirty="0"/>
              <a:t>2</a:t>
            </a:r>
            <a:r>
              <a:rPr dirty="0"/>
              <a:t> </a:t>
            </a:r>
            <a:r>
              <a:rPr lang="cs-CZ" dirty="0" err="1"/>
              <a:t>App</a:t>
            </a:r>
            <a:r>
              <a:rPr lang="cs-CZ" dirty="0"/>
              <a:t> </a:t>
            </a:r>
            <a:r>
              <a:rPr lang="cs-CZ" dirty="0" err="1"/>
              <a:t>Store</a:t>
            </a:r>
            <a:r>
              <a:rPr lang="cs-CZ" dirty="0"/>
              <a:t> </a:t>
            </a:r>
            <a:r>
              <a:rPr lang="cs-CZ" dirty="0" err="1"/>
              <a:t>Connect</a:t>
            </a:r>
            <a:r>
              <a:rPr lang="cs-CZ" dirty="0"/>
              <a:t> – ukázka rozhraní</a:t>
            </a:r>
            <a:endParaRPr dirty="0"/>
          </a:p>
        </p:txBody>
      </p:sp>
      <p:pic>
        <p:nvPicPr>
          <p:cNvPr id="130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763" y="6231657"/>
            <a:ext cx="205822" cy="235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4273" y="6231656"/>
            <a:ext cx="235224" cy="235224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Footer Placeholder 3"/>
          <p:cNvSpPr txBox="1"/>
          <p:nvPr/>
        </p:nvSpPr>
        <p:spPr>
          <a:xfrm>
            <a:off x="8760296" y="6221635"/>
            <a:ext cx="2016225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100">
                <a:solidFill>
                  <a:srgbClr val="FFFFFF"/>
                </a:solidFill>
                <a:latin typeface="Berlin CE"/>
                <a:ea typeface="Berlin CE"/>
                <a:cs typeface="Berlin CE"/>
                <a:sym typeface="Berlin CE"/>
              </a:defRPr>
            </a:lvl1pPr>
          </a:lstStyle>
          <a:p>
            <a:r>
              <a:t>fhs.utb.cz</a:t>
            </a:r>
          </a:p>
        </p:txBody>
      </p:sp>
      <p:pic>
        <p:nvPicPr>
          <p:cNvPr id="133" name="Picture 9" descr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895" y="6191849"/>
            <a:ext cx="1934719" cy="28566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Zástupný symbol pro číslo snímku 5"/>
          <p:cNvSpPr txBox="1">
            <a:spLocks noGrp="1"/>
          </p:cNvSpPr>
          <p:nvPr>
            <p:ph type="sldNum" sz="quarter" idx="2"/>
          </p:nvPr>
        </p:nvSpPr>
        <p:spPr>
          <a:xfrm>
            <a:off x="11393502" y="6404294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BA98078F-2757-DF45-9641-25BEC077A4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8680" y="2285732"/>
            <a:ext cx="6997148" cy="3469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799607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Footer Placeholder 3"/>
          <p:cNvSpPr txBox="1"/>
          <p:nvPr/>
        </p:nvSpPr>
        <p:spPr>
          <a:xfrm>
            <a:off x="2408311" y="6134503"/>
            <a:ext cx="2319537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Ing. Radek Vala Ph.D.</a:t>
            </a:r>
            <a:endParaRPr sz="1200">
              <a:solidFill>
                <a:srgbClr val="888888"/>
              </a:solidFill>
            </a:endParaRPr>
          </a:p>
          <a:p>
            <a:pPr>
              <a:defRPr sz="1100">
                <a:latin typeface="Berlin CE"/>
                <a:ea typeface="Berlin CE"/>
                <a:cs typeface="Berlin CE"/>
                <a:sym typeface="Berlin CE"/>
              </a:defRPr>
            </a:pPr>
            <a:r>
              <a:t>FAI, UTB ve Zlíně</a:t>
            </a:r>
          </a:p>
        </p:txBody>
      </p:sp>
      <p:sp>
        <p:nvSpPr>
          <p:cNvPr id="128" name="Title 1"/>
          <p:cNvSpPr txBox="1">
            <a:spLocks noGrp="1"/>
          </p:cNvSpPr>
          <p:nvPr>
            <p:ph type="ctrTitle"/>
          </p:nvPr>
        </p:nvSpPr>
        <p:spPr>
          <a:xfrm>
            <a:off x="2036002" y="1277619"/>
            <a:ext cx="8182508" cy="1008113"/>
          </a:xfrm>
          <a:prstGeom prst="rect">
            <a:avLst/>
          </a:prstGeom>
        </p:spPr>
        <p:txBody>
          <a:bodyPr/>
          <a:lstStyle>
            <a:lvl1pPr algn="l">
              <a:defRPr sz="3200"/>
            </a:lvl1pPr>
          </a:lstStyle>
          <a:p>
            <a:r>
              <a:rPr lang="cs-CZ" dirty="0"/>
              <a:t>2</a:t>
            </a:r>
            <a:r>
              <a:rPr dirty="0"/>
              <a:t>.</a:t>
            </a:r>
            <a:r>
              <a:rPr lang="cs-CZ" dirty="0"/>
              <a:t>3</a:t>
            </a:r>
            <a:r>
              <a:rPr dirty="0"/>
              <a:t> </a:t>
            </a:r>
            <a:r>
              <a:rPr lang="cs-CZ" dirty="0" err="1"/>
              <a:t>App</a:t>
            </a:r>
            <a:r>
              <a:rPr lang="cs-CZ" dirty="0"/>
              <a:t> </a:t>
            </a:r>
            <a:r>
              <a:rPr lang="cs-CZ" dirty="0" err="1"/>
              <a:t>Store</a:t>
            </a:r>
            <a:r>
              <a:rPr lang="cs-CZ" dirty="0"/>
              <a:t> </a:t>
            </a:r>
            <a:r>
              <a:rPr lang="cs-CZ" dirty="0" err="1"/>
              <a:t>Connect</a:t>
            </a:r>
            <a:r>
              <a:rPr lang="cs-CZ" dirty="0"/>
              <a:t> - seznam aplikací</a:t>
            </a:r>
            <a:endParaRPr dirty="0"/>
          </a:p>
        </p:txBody>
      </p:sp>
      <p:pic>
        <p:nvPicPr>
          <p:cNvPr id="130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763" y="6231657"/>
            <a:ext cx="205822" cy="235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4273" y="6231656"/>
            <a:ext cx="235224" cy="235224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Footer Placeholder 3"/>
          <p:cNvSpPr txBox="1"/>
          <p:nvPr/>
        </p:nvSpPr>
        <p:spPr>
          <a:xfrm>
            <a:off x="8760296" y="6221635"/>
            <a:ext cx="2016225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100">
                <a:solidFill>
                  <a:srgbClr val="FFFFFF"/>
                </a:solidFill>
                <a:latin typeface="Berlin CE"/>
                <a:ea typeface="Berlin CE"/>
                <a:cs typeface="Berlin CE"/>
                <a:sym typeface="Berlin CE"/>
              </a:defRPr>
            </a:lvl1pPr>
          </a:lstStyle>
          <a:p>
            <a:r>
              <a:t>fhs.utb.cz</a:t>
            </a:r>
          </a:p>
        </p:txBody>
      </p:sp>
      <p:pic>
        <p:nvPicPr>
          <p:cNvPr id="133" name="Picture 9" descr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9895" y="6191849"/>
            <a:ext cx="1934719" cy="28566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Zástupný symbol pro číslo snímku 5"/>
          <p:cNvSpPr txBox="1">
            <a:spLocks noGrp="1"/>
          </p:cNvSpPr>
          <p:nvPr>
            <p:ph type="sldNum" sz="quarter" idx="2"/>
          </p:nvPr>
        </p:nvSpPr>
        <p:spPr>
          <a:xfrm>
            <a:off x="11393502" y="6404294"/>
            <a:ext cx="188898" cy="2692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5AE79E69-9808-1E42-97DA-EBF608F57DD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99"/>
          <a:stretch/>
        </p:blipFill>
        <p:spPr>
          <a:xfrm>
            <a:off x="2519286" y="2136553"/>
            <a:ext cx="7153427" cy="3986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22210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Source sans Pro"/>
            <a:ea typeface="Source sans Pro"/>
            <a:cs typeface="Source sans Pro"/>
            <a:sym typeface="Source sans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Source sans Pro"/>
            <a:ea typeface="Source sans Pro"/>
            <a:cs typeface="Source sans Pro"/>
            <a:sym typeface="Source sans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Source sans Pro"/>
            <a:ea typeface="Source sans Pro"/>
            <a:cs typeface="Source sans Pro"/>
            <a:sym typeface="Source sans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Source sans Pro"/>
            <a:ea typeface="Source sans Pro"/>
            <a:cs typeface="Source sans Pro"/>
            <a:sym typeface="Source sans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2714</TotalTime>
  <Words>1164</Words>
  <Application>Microsoft Macintosh PowerPoint</Application>
  <PresentationFormat>Widescreen</PresentationFormat>
  <Paragraphs>190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-webkit-standard</vt:lpstr>
      <vt:lpstr>Arial</vt:lpstr>
      <vt:lpstr>Berlin CE</vt:lpstr>
      <vt:lpstr>Calibri</vt:lpstr>
      <vt:lpstr>Courier New</vt:lpstr>
      <vt:lpstr>Source sans Pro</vt:lpstr>
      <vt:lpstr>Source Sans Pro Bold</vt:lpstr>
      <vt:lpstr>Source Sans Pro Semibold</vt:lpstr>
      <vt:lpstr>Office Theme</vt:lpstr>
      <vt:lpstr>Programování mobilních aplikací</vt:lpstr>
      <vt:lpstr>1. App Store</vt:lpstr>
      <vt:lpstr>1.1 App Store</vt:lpstr>
      <vt:lpstr>1.2 App Store v číslech</vt:lpstr>
      <vt:lpstr>2. App Store Connect</vt:lpstr>
      <vt:lpstr>2.1 App Store Connect</vt:lpstr>
      <vt:lpstr>2.2 App Store Connect – proces publikace</vt:lpstr>
      <vt:lpstr>2.2 App Store Connect – ukázka rozhraní</vt:lpstr>
      <vt:lpstr>2.3 App Store Connect - seznam aplikací</vt:lpstr>
      <vt:lpstr>2.4 App Store Connect – záznam aplikace</vt:lpstr>
      <vt:lpstr>2.5 App Store Connect – detaily balíčku</vt:lpstr>
      <vt:lpstr>2.6 App Store Connect – cena a dostupnost</vt:lpstr>
      <vt:lpstr>2.7 App Store Connect – statistiky aplikace</vt:lpstr>
      <vt:lpstr>3. App Store Review Guidelines</vt:lpstr>
      <vt:lpstr>3.1 App Store Review Guidelines</vt:lpstr>
      <vt:lpstr>3.2 Stručný checklist - problémy aplikace vedoucí k zamítnutí</vt:lpstr>
      <vt:lpstr>3.3 App Tracking Transparency</vt:lpstr>
      <vt:lpstr>3.3 App Tracking Transparency</vt:lpstr>
      <vt:lpstr>3.4 Privacy Manifest (2024)</vt:lpstr>
      <vt:lpstr>3.5 Problematické typy aplikací</vt:lpstr>
      <vt:lpstr>Děkuji za pozornost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Mobilní technologie a kyberbezpečnost</dc:title>
  <dc:creator>Christie</dc:creator>
  <cp:lastModifiedBy>Radek Vala</cp:lastModifiedBy>
  <cp:revision>113</cp:revision>
  <dcterms:modified xsi:type="dcterms:W3CDTF">2025-11-28T09:27:37Z</dcterms:modified>
</cp:coreProperties>
</file>